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61" r:id="rId5"/>
    <p:sldId id="263" r:id="rId6"/>
    <p:sldId id="264" r:id="rId7"/>
    <p:sldId id="265" r:id="rId8"/>
    <p:sldId id="282" r:id="rId9"/>
    <p:sldId id="283" r:id="rId10"/>
    <p:sldId id="284" r:id="rId11"/>
    <p:sldId id="285" r:id="rId12"/>
    <p:sldId id="266" r:id="rId13"/>
    <p:sldId id="286" r:id="rId14"/>
    <p:sldId id="287" r:id="rId15"/>
    <p:sldId id="290" r:id="rId16"/>
    <p:sldId id="288" r:id="rId17"/>
    <p:sldId id="291" r:id="rId18"/>
    <p:sldId id="292" r:id="rId19"/>
    <p:sldId id="293" r:id="rId20"/>
    <p:sldId id="294"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93E8"/>
    <a:srgbClr val="AC1476"/>
    <a:srgbClr val="65075A"/>
    <a:srgbClr val="43053C"/>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063" autoAdjust="0"/>
    <p:restoredTop sz="97959" autoAdjust="0"/>
  </p:normalViewPr>
  <p:slideViewPr>
    <p:cSldViewPr snapToGrid="0">
      <p:cViewPr varScale="1">
        <p:scale>
          <a:sx n="67" d="100"/>
          <a:sy n="67" d="100"/>
        </p:scale>
        <p:origin x="-1374" y="-96"/>
      </p:cViewPr>
      <p:guideLst>
        <p:guide orient="horz" pos="2160"/>
        <p:guide pos="288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2BEB660B-2274-434E-8419-9E23F1FFB2B6}"/>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8" name="直角三角形 7">
            <a:extLst>
              <a:ext uri="{FF2B5EF4-FFF2-40B4-BE49-F238E27FC236}">
                <a16:creationId xmlns:a16="http://schemas.microsoft.com/office/drawing/2014/main" xmlns=""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F68ADF38-54A8-47F7-BEB4-09A3959EBE3A}"/>
              </a:ext>
            </a:extLst>
          </p:cNvPr>
          <p:cNvSpPr txBox="1"/>
          <p:nvPr userDrawn="1"/>
        </p:nvSpPr>
        <p:spPr>
          <a:xfrm>
            <a:off x="1475573" y="1973228"/>
            <a:ext cx="6754023" cy="861774"/>
          </a:xfrm>
          <a:prstGeom prst="rect">
            <a:avLst/>
          </a:prstGeom>
          <a:noFill/>
        </p:spPr>
        <p:txBody>
          <a:bodyPr wrap="square" rtlCol="0">
            <a:spAutoFit/>
          </a:bodyPr>
          <a:lstStyle/>
          <a:p>
            <a:pPr marL="0" algn="ctr" defTabSz="914400" rtl="0" eaLnBrk="1" latinLnBrk="0" hangingPunct="1"/>
            <a:r>
              <a:rPr lang="zh-CN" altLang="en-US" sz="5000" b="1" kern="1200" spc="100" baseline="0" dirty="0" smtClean="0">
                <a:solidFill>
                  <a:srgbClr val="AC1476"/>
                </a:solidFill>
                <a:latin typeface="微软雅黑" panose="020B0503020204020204" pitchFamily="34" charset="-122"/>
                <a:ea typeface="微软雅黑" panose="020B0503020204020204" pitchFamily="34" charset="-122"/>
                <a:cs typeface="+mn-cs"/>
              </a:rPr>
              <a:t>零基础学交互设计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a16="http://schemas.microsoft.com/office/drawing/2014/main" xmlns=""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a16="http://schemas.microsoft.com/office/drawing/2014/main" xmlns=""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p14="http://schemas.microsoft.com/office/powerpoint/2010/main" xmlns=""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5" name="页脚占位符 4">
            <a:extLst>
              <a:ext uri="{FF2B5EF4-FFF2-40B4-BE49-F238E27FC236}">
                <a16:creationId xmlns:a16="http://schemas.microsoft.com/office/drawing/2014/main" xmlns=""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p14="http://schemas.microsoft.com/office/powerpoint/2010/main" xmlns=""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5" name="页脚占位符 4">
            <a:extLst>
              <a:ext uri="{FF2B5EF4-FFF2-40B4-BE49-F238E27FC236}">
                <a16:creationId xmlns:a16="http://schemas.microsoft.com/office/drawing/2014/main" xmlns=""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p14="http://schemas.microsoft.com/office/powerpoint/2010/main" xmlns=""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5" name="页脚占位符 4">
            <a:extLst>
              <a:ext uri="{FF2B5EF4-FFF2-40B4-BE49-F238E27FC236}">
                <a16:creationId xmlns:a16="http://schemas.microsoft.com/office/drawing/2014/main" xmlns=""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pic>
        <p:nvPicPr>
          <p:cNvPr id="7" name="图片 6" descr="未标题-1.jpg">
            <a:extLst>
              <a:ext uri="{FF2B5EF4-FFF2-40B4-BE49-F238E27FC236}">
                <a16:creationId xmlns:a16="http://schemas.microsoft.com/office/drawing/2014/main" xmlns=""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a16="http://schemas.microsoft.com/office/drawing/2014/main" xmlns=""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a16="http://schemas.microsoft.com/office/drawing/2014/main" xmlns=""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p14="http://schemas.microsoft.com/office/powerpoint/2010/main" xmlns=""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a16="http://schemas.microsoft.com/office/drawing/2014/main" xmlns=""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a16="http://schemas.microsoft.com/office/drawing/2014/main" xmlns=""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a16="http://schemas.microsoft.com/office/drawing/2014/main" xmlns=""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pPr/>
              <a:t>2020/3/2</a:t>
            </a:fld>
            <a:endParaRPr lang="zh-CN" altLang="en-US"/>
          </a:p>
        </p:txBody>
      </p:sp>
      <p:sp>
        <p:nvSpPr>
          <p:cNvPr id="11" name="页脚占位符 4">
            <a:extLst>
              <a:ext uri="{FF2B5EF4-FFF2-40B4-BE49-F238E27FC236}">
                <a16:creationId xmlns:a16="http://schemas.microsoft.com/office/drawing/2014/main" xmlns=""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a16="http://schemas.microsoft.com/office/drawing/2014/main" xmlns=""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pPr/>
              <a:t>‹#›</a:t>
            </a:fld>
            <a:endParaRPr lang="zh-CN" altLang="en-US"/>
          </a:p>
        </p:txBody>
      </p:sp>
      <p:sp>
        <p:nvSpPr>
          <p:cNvPr id="13" name="矩形 12">
            <a:extLst>
              <a:ext uri="{FF2B5EF4-FFF2-40B4-BE49-F238E27FC236}">
                <a16:creationId xmlns:a16="http://schemas.microsoft.com/office/drawing/2014/main" xmlns=""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a16="http://schemas.microsoft.com/office/drawing/2014/main" xmlns=""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xmlns=""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8" name="页脚占位符 7">
            <a:extLst>
              <a:ext uri="{FF2B5EF4-FFF2-40B4-BE49-F238E27FC236}">
                <a16:creationId xmlns:a16="http://schemas.microsoft.com/office/drawing/2014/main" xmlns=""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p14="http://schemas.microsoft.com/office/powerpoint/2010/main" xmlns=""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4" name="页脚占位符 3">
            <a:extLst>
              <a:ext uri="{FF2B5EF4-FFF2-40B4-BE49-F238E27FC236}">
                <a16:creationId xmlns:a16="http://schemas.microsoft.com/office/drawing/2014/main" xmlns=""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p14="http://schemas.microsoft.com/office/powerpoint/2010/main" xmlns=""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3" name="页脚占位符 2">
            <a:extLst>
              <a:ext uri="{FF2B5EF4-FFF2-40B4-BE49-F238E27FC236}">
                <a16:creationId xmlns:a16="http://schemas.microsoft.com/office/drawing/2014/main" xmlns=""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p14="http://schemas.microsoft.com/office/powerpoint/2010/main" xmlns=""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6" name="页脚占位符 5">
            <a:extLst>
              <a:ext uri="{FF2B5EF4-FFF2-40B4-BE49-F238E27FC236}">
                <a16:creationId xmlns:a16="http://schemas.microsoft.com/office/drawing/2014/main" xmlns=""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p14="http://schemas.microsoft.com/office/powerpoint/2010/main" xmlns=""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xmlns=""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6" name="页脚占位符 5">
            <a:extLst>
              <a:ext uri="{FF2B5EF4-FFF2-40B4-BE49-F238E27FC236}">
                <a16:creationId xmlns:a16="http://schemas.microsoft.com/office/drawing/2014/main" xmlns=""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p14="http://schemas.microsoft.com/office/powerpoint/2010/main" xmlns=""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2"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8" name="矩形 7">
            <a:extLst>
              <a:ext uri="{FF2B5EF4-FFF2-40B4-BE49-F238E27FC236}">
                <a16:creationId xmlns:a16="http://schemas.microsoft.com/office/drawing/2014/main" xmlns="" id="{F75F2595-65C3-4364-83C0-266E50B12FE1}"/>
              </a:ext>
            </a:extLst>
          </p:cNvPr>
          <p:cNvSpPr/>
          <p:nvPr/>
        </p:nvSpPr>
        <p:spPr>
          <a:xfrm>
            <a:off x="671513" y="1469859"/>
            <a:ext cx="7900987" cy="2308324"/>
          </a:xfrm>
          <a:prstGeom prst="rect">
            <a:avLst/>
          </a:prstGeom>
        </p:spPr>
        <p:txBody>
          <a:bodyPr wrap="square">
            <a:spAutoFit/>
          </a:bodyPr>
          <a:lstStyle/>
          <a:p>
            <a:pPr indent="628650" algn="just">
              <a:spcBef>
                <a:spcPts val="600"/>
              </a:spcBef>
              <a:spcAft>
                <a:spcPts val="600"/>
              </a:spcAft>
            </a:pPr>
            <a:r>
              <a:rPr lang="zh-CN" altLang="en-US" sz="2400" dirty="0" smtClean="0"/>
              <a:t>在</a:t>
            </a:r>
            <a:r>
              <a:rPr lang="en-US" sz="2400" dirty="0" smtClean="0"/>
              <a:t>UI</a:t>
            </a:r>
            <a:r>
              <a:rPr lang="zh-CN" altLang="en-US" sz="2400" dirty="0" smtClean="0"/>
              <a:t>设计</a:t>
            </a:r>
            <a:r>
              <a:rPr lang="zh-CN" altLang="en-US" sz="2400" dirty="0" smtClean="0"/>
              <a:t>中需要注意统一与变化的应用，考虑用户的视觉会长时间的停留在某个界面阅读信息，所以统一的列表形式是非常有必要的，可以减少用户阅读时的阻碍，然而长时间单一样式的列表阅读会使用户视觉疲劳，产生厌烦的心理，所以这时就需要在列表内穿插不同的模块为统一的列表界面添加变化。</a:t>
            </a:r>
            <a:endParaRPr lang="en-US" altLang="zh-CN" sz="2400" dirty="0" smtClean="0"/>
          </a:p>
        </p:txBody>
      </p:sp>
      <p:sp>
        <p:nvSpPr>
          <p:cNvPr id="112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270" name="Rectangle 6"/>
          <p:cNvSpPr>
            <a:spLocks noChangeArrowheads="1"/>
          </p:cNvSpPr>
          <p:nvPr/>
        </p:nvSpPr>
        <p:spPr bwMode="auto">
          <a:xfrm>
            <a:off x="0" y="2124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1" name="Rectangle 7"/>
          <p:cNvSpPr>
            <a:spLocks noChangeArrowheads="1"/>
          </p:cNvSpPr>
          <p:nvPr/>
        </p:nvSpPr>
        <p:spPr bwMode="auto">
          <a:xfrm>
            <a:off x="0" y="4248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2" name="Rectangle 8"/>
          <p:cNvSpPr>
            <a:spLocks noChangeArrowheads="1"/>
          </p:cNvSpPr>
          <p:nvPr/>
        </p:nvSpPr>
        <p:spPr bwMode="auto">
          <a:xfrm>
            <a:off x="0" y="6372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3" name="Rectangle 9"/>
          <p:cNvSpPr>
            <a:spLocks noChangeArrowheads="1"/>
          </p:cNvSpPr>
          <p:nvPr/>
        </p:nvSpPr>
        <p:spPr bwMode="auto">
          <a:xfrm>
            <a:off x="0" y="849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界面设计中的平面构成</a:t>
            </a:r>
            <a:endParaRPr lang="zh-CN" altLang="en-US" sz="2800"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xmlns="" id="{AD423A49-15D4-4B9B-A411-894A53436A6D}"/>
              </a:ext>
            </a:extLst>
          </p:cNvPr>
          <p:cNvSpPr/>
          <p:nvPr/>
        </p:nvSpPr>
        <p:spPr>
          <a:xfrm>
            <a:off x="1385542" y="909903"/>
            <a:ext cx="1723549" cy="461665"/>
          </a:xfrm>
          <a:prstGeom prst="rect">
            <a:avLst/>
          </a:prstGeom>
        </p:spPr>
        <p:txBody>
          <a:bodyPr wrap="none">
            <a:spAutoFit/>
          </a:bodyPr>
          <a:lstStyle/>
          <a:p>
            <a:pPr algn="just"/>
            <a:r>
              <a:rPr lang="zh-CN" altLang="en-US" sz="2400" dirty="0" smtClean="0"/>
              <a:t>统一与变化</a:t>
            </a:r>
            <a:endParaRPr lang="zh-CN" altLang="en-US" sz="2400" dirty="0"/>
          </a:p>
        </p:txBody>
      </p:sp>
      <p:pic>
        <p:nvPicPr>
          <p:cNvPr id="6146" name="Picture 2" descr="snap14652"/>
          <p:cNvPicPr>
            <a:picLocks noChangeAspect="1" noChangeArrowheads="1"/>
          </p:cNvPicPr>
          <p:nvPr/>
        </p:nvPicPr>
        <p:blipFill>
          <a:blip r:embed="rId3"/>
          <a:srcRect/>
          <a:stretch>
            <a:fillRect/>
          </a:stretch>
        </p:blipFill>
        <p:spPr bwMode="auto">
          <a:xfrm>
            <a:off x="1243012" y="3854613"/>
            <a:ext cx="3377215" cy="2350924"/>
          </a:xfrm>
          <a:prstGeom prst="rect">
            <a:avLst/>
          </a:prstGeom>
          <a:noFill/>
        </p:spPr>
      </p:pic>
      <p:pic>
        <p:nvPicPr>
          <p:cNvPr id="6145" name="Picture 1" descr="snap14651"/>
          <p:cNvPicPr>
            <a:picLocks noChangeAspect="1" noChangeArrowheads="1"/>
          </p:cNvPicPr>
          <p:nvPr/>
        </p:nvPicPr>
        <p:blipFill>
          <a:blip r:embed="rId4" cstate="print"/>
          <a:srcRect/>
          <a:stretch>
            <a:fillRect/>
          </a:stretch>
        </p:blipFill>
        <p:spPr bwMode="auto">
          <a:xfrm>
            <a:off x="4929188" y="3859375"/>
            <a:ext cx="3114675" cy="2350923"/>
          </a:xfrm>
          <a:prstGeom prst="rect">
            <a:avLst/>
          </a:prstGeom>
          <a:noFill/>
        </p:spPr>
      </p:pic>
      <p:sp>
        <p:nvSpPr>
          <p:cNvPr id="614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48" name="Rectangle 4"/>
          <p:cNvSpPr>
            <a:spLocks noChangeArrowheads="1"/>
          </p:cNvSpPr>
          <p:nvPr/>
        </p:nvSpPr>
        <p:spPr bwMode="auto">
          <a:xfrm>
            <a:off x="0" y="1876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49" name="Rectangle 5"/>
          <p:cNvSpPr>
            <a:spLocks noChangeArrowheads="1"/>
          </p:cNvSpPr>
          <p:nvPr/>
        </p:nvSpPr>
        <p:spPr bwMode="auto">
          <a:xfrm>
            <a:off x="0" y="3752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1796893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02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44" name="Rectangle 4"/>
          <p:cNvSpPr>
            <a:spLocks noChangeArrowheads="1"/>
          </p:cNvSpPr>
          <p:nvPr/>
        </p:nvSpPr>
        <p:spPr bwMode="auto">
          <a:xfrm>
            <a:off x="0" y="1257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矩形 21">
            <a:extLst>
              <a:ext uri="{FF2B5EF4-FFF2-40B4-BE49-F238E27FC236}">
                <a16:creationId xmlns:a16="http://schemas.microsoft.com/office/drawing/2014/main" xmlns="" id="{F75F2595-65C3-4364-83C0-266E50B12FE1}"/>
              </a:ext>
            </a:extLst>
          </p:cNvPr>
          <p:cNvSpPr/>
          <p:nvPr/>
        </p:nvSpPr>
        <p:spPr>
          <a:xfrm>
            <a:off x="671513" y="1469859"/>
            <a:ext cx="7900987" cy="1569660"/>
          </a:xfrm>
          <a:prstGeom prst="rect">
            <a:avLst/>
          </a:prstGeom>
        </p:spPr>
        <p:txBody>
          <a:bodyPr wrap="square">
            <a:spAutoFit/>
          </a:bodyPr>
          <a:lstStyle/>
          <a:p>
            <a:pPr indent="628650" algn="just">
              <a:spcBef>
                <a:spcPts val="600"/>
              </a:spcBef>
              <a:spcAft>
                <a:spcPts val="600"/>
              </a:spcAft>
            </a:pPr>
            <a:r>
              <a:rPr lang="zh-CN" altLang="en-US" sz="2400" dirty="0" smtClean="0"/>
              <a:t>在</a:t>
            </a:r>
            <a:r>
              <a:rPr lang="en-US" sz="2400" dirty="0" smtClean="0"/>
              <a:t>UI</a:t>
            </a:r>
            <a:r>
              <a:rPr lang="zh-CN" altLang="en-US" sz="2400" dirty="0" smtClean="0"/>
              <a:t>设计</a:t>
            </a:r>
            <a:r>
              <a:rPr lang="zh-CN" altLang="en-US" sz="2400" dirty="0" smtClean="0"/>
              <a:t>中，对比是为了强调界面元素之间的差异，从而有效的突出界面的主题，使界面中的信息内容更具有主次感，而调和是为了寻找界面元素的共同点，从而使界面的视觉表现效果更加舒适。</a:t>
            </a:r>
            <a:endParaRPr lang="en-US" altLang="zh-CN" sz="2400" dirty="0" smtClean="0"/>
          </a:p>
        </p:txBody>
      </p:sp>
      <p:sp>
        <p:nvSpPr>
          <p:cNvPr id="25"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界面设计中的平面构成</a:t>
            </a:r>
            <a:endParaRPr lang="zh-CN" altLang="en-US" sz="2800" dirty="0">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xmlns="" id="{AD423A49-15D4-4B9B-A411-894A53436A6D}"/>
              </a:ext>
            </a:extLst>
          </p:cNvPr>
          <p:cNvSpPr/>
          <p:nvPr/>
        </p:nvSpPr>
        <p:spPr>
          <a:xfrm>
            <a:off x="1385542" y="909903"/>
            <a:ext cx="1723549" cy="461665"/>
          </a:xfrm>
          <a:prstGeom prst="rect">
            <a:avLst/>
          </a:prstGeom>
        </p:spPr>
        <p:txBody>
          <a:bodyPr wrap="none">
            <a:spAutoFit/>
          </a:bodyPr>
          <a:lstStyle/>
          <a:p>
            <a:pPr algn="just"/>
            <a:r>
              <a:rPr lang="zh-CN" altLang="en-US" sz="2400" dirty="0" smtClean="0"/>
              <a:t>对比与调和</a:t>
            </a:r>
            <a:endParaRPr lang="zh-CN" altLang="en-US" sz="2400" dirty="0"/>
          </a:p>
        </p:txBody>
      </p:sp>
      <p:pic>
        <p:nvPicPr>
          <p:cNvPr id="5122" name="Picture 2" descr="snap14654"/>
          <p:cNvPicPr>
            <a:picLocks noChangeAspect="1" noChangeArrowheads="1"/>
          </p:cNvPicPr>
          <p:nvPr/>
        </p:nvPicPr>
        <p:blipFill>
          <a:blip r:embed="rId3" cstate="print"/>
          <a:srcRect/>
          <a:stretch>
            <a:fillRect/>
          </a:stretch>
        </p:blipFill>
        <p:spPr bwMode="auto">
          <a:xfrm>
            <a:off x="1314450" y="3716806"/>
            <a:ext cx="3128963" cy="2355382"/>
          </a:xfrm>
          <a:prstGeom prst="rect">
            <a:avLst/>
          </a:prstGeom>
          <a:noFill/>
        </p:spPr>
      </p:pic>
      <p:pic>
        <p:nvPicPr>
          <p:cNvPr id="5121" name="Picture 1" descr="snap11814"/>
          <p:cNvPicPr>
            <a:picLocks noChangeAspect="1" noChangeArrowheads="1"/>
          </p:cNvPicPr>
          <p:nvPr/>
        </p:nvPicPr>
        <p:blipFill>
          <a:blip r:embed="rId4" cstate="print"/>
          <a:srcRect/>
          <a:stretch>
            <a:fillRect/>
          </a:stretch>
        </p:blipFill>
        <p:spPr bwMode="auto">
          <a:xfrm>
            <a:off x="4886325" y="3731093"/>
            <a:ext cx="3128963" cy="2355382"/>
          </a:xfrm>
          <a:prstGeom prst="rect">
            <a:avLst/>
          </a:prstGeom>
          <a:noFill/>
        </p:spPr>
      </p:pic>
      <p:sp>
        <p:nvSpPr>
          <p:cNvPr id="512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124"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125"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1634971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0"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22" name="矩形 21">
            <a:extLst>
              <a:ext uri="{FF2B5EF4-FFF2-40B4-BE49-F238E27FC236}">
                <a16:creationId xmlns:a16="http://schemas.microsoft.com/office/drawing/2014/main" xmlns=""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en-US" sz="2400" dirty="0" smtClean="0"/>
              <a:t>UI</a:t>
            </a:r>
            <a:r>
              <a:rPr lang="zh-CN" altLang="en-US" sz="2400" dirty="0" smtClean="0"/>
              <a:t>中</a:t>
            </a:r>
            <a:r>
              <a:rPr lang="zh-CN" altLang="en-US" sz="2400" dirty="0" smtClean="0"/>
              <a:t>的对称与平衡是相互统一的，常表现为既对称又均衡，实质上都是为了使</a:t>
            </a:r>
            <a:r>
              <a:rPr lang="en-US" sz="2400" dirty="0" smtClean="0"/>
              <a:t>UI</a:t>
            </a:r>
            <a:r>
              <a:rPr lang="zh-CN" altLang="en-US" sz="2400" dirty="0" smtClean="0"/>
              <a:t>界面获得视觉上的稳定感。</a:t>
            </a:r>
            <a:r>
              <a:rPr lang="en-US" sz="2400" dirty="0" smtClean="0"/>
              <a:t>UI</a:t>
            </a:r>
            <a:r>
              <a:rPr lang="zh-CN" altLang="en-US" sz="2400" dirty="0" smtClean="0"/>
              <a:t>设计</a:t>
            </a:r>
            <a:r>
              <a:rPr lang="zh-CN" altLang="en-US" sz="2400" dirty="0" smtClean="0"/>
              <a:t>虽然无法主观的控制产品内字符的长度，但设计师可以通过为不同元素设置合理的位置，从而最大程度的使界面获得对称与平衡感。</a:t>
            </a:r>
            <a:endParaRPr lang="en-US" altLang="zh-CN" sz="2400" dirty="0" smtClean="0"/>
          </a:p>
        </p:txBody>
      </p:sp>
      <p:sp>
        <p:nvSpPr>
          <p:cNvPr id="922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23"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4"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5"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6"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7"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270" name="Rectangle 6"/>
          <p:cNvSpPr>
            <a:spLocks noChangeArrowheads="1"/>
          </p:cNvSpPr>
          <p:nvPr/>
        </p:nvSpPr>
        <p:spPr bwMode="auto">
          <a:xfrm>
            <a:off x="0" y="9715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1" name="Rectangle 7"/>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2" name="Rectangle 8"/>
          <p:cNvSpPr>
            <a:spLocks noChangeArrowheads="1"/>
          </p:cNvSpPr>
          <p:nvPr/>
        </p:nvSpPr>
        <p:spPr bwMode="auto">
          <a:xfrm>
            <a:off x="0" y="2914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3" name="Rectangle 9"/>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界面设计中的平面构成</a:t>
            </a:r>
            <a:endParaRPr lang="zh-CN" altLang="en-US" sz="2800" dirty="0">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AD423A49-15D4-4B9B-A411-894A53436A6D}"/>
              </a:ext>
            </a:extLst>
          </p:cNvPr>
          <p:cNvSpPr/>
          <p:nvPr/>
        </p:nvSpPr>
        <p:spPr>
          <a:xfrm>
            <a:off x="1385542" y="909903"/>
            <a:ext cx="1723549" cy="461665"/>
          </a:xfrm>
          <a:prstGeom prst="rect">
            <a:avLst/>
          </a:prstGeom>
        </p:spPr>
        <p:txBody>
          <a:bodyPr wrap="none">
            <a:spAutoFit/>
          </a:bodyPr>
          <a:lstStyle/>
          <a:p>
            <a:pPr algn="just"/>
            <a:r>
              <a:rPr lang="zh-CN" altLang="en-US" sz="2400" dirty="0" smtClean="0"/>
              <a:t>对称与平衡</a:t>
            </a:r>
            <a:endParaRPr lang="zh-CN" altLang="en-US" sz="2400" dirty="0"/>
          </a:p>
        </p:txBody>
      </p:sp>
      <p:pic>
        <p:nvPicPr>
          <p:cNvPr id="4098" name="Picture 2" descr="snap14655"/>
          <p:cNvPicPr>
            <a:picLocks noChangeAspect="1" noChangeArrowheads="1"/>
          </p:cNvPicPr>
          <p:nvPr/>
        </p:nvPicPr>
        <p:blipFill>
          <a:blip r:embed="rId3" cstate="print"/>
          <a:srcRect/>
          <a:stretch>
            <a:fillRect/>
          </a:stretch>
        </p:blipFill>
        <p:spPr bwMode="auto">
          <a:xfrm>
            <a:off x="1257300" y="3557589"/>
            <a:ext cx="3040085" cy="2271712"/>
          </a:xfrm>
          <a:prstGeom prst="rect">
            <a:avLst/>
          </a:prstGeom>
          <a:noFill/>
        </p:spPr>
      </p:pic>
      <p:pic>
        <p:nvPicPr>
          <p:cNvPr id="4097" name="Picture 1" descr="snap11815"/>
          <p:cNvPicPr>
            <a:picLocks noChangeAspect="1" noChangeArrowheads="1"/>
          </p:cNvPicPr>
          <p:nvPr/>
        </p:nvPicPr>
        <p:blipFill>
          <a:blip r:embed="rId4" cstate="print"/>
          <a:srcRect/>
          <a:stretch>
            <a:fillRect/>
          </a:stretch>
        </p:blipFill>
        <p:spPr bwMode="auto">
          <a:xfrm>
            <a:off x="4900612" y="3557589"/>
            <a:ext cx="3017814" cy="2271712"/>
          </a:xfrm>
          <a:prstGeom prst="rect">
            <a:avLst/>
          </a:prstGeom>
          <a:noFill/>
        </p:spPr>
      </p:pic>
      <p:sp>
        <p:nvSpPr>
          <p:cNvPr id="409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00"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01"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2771051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0"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xmlns="" id="{F75F2595-65C3-4364-83C0-266E50B12FE1}"/>
              </a:ext>
            </a:extLst>
          </p:cNvPr>
          <p:cNvSpPr/>
          <p:nvPr/>
        </p:nvSpPr>
        <p:spPr>
          <a:xfrm>
            <a:off x="671513" y="1469859"/>
            <a:ext cx="7900987" cy="1569660"/>
          </a:xfrm>
          <a:prstGeom prst="rect">
            <a:avLst/>
          </a:prstGeom>
        </p:spPr>
        <p:txBody>
          <a:bodyPr wrap="square">
            <a:spAutoFit/>
          </a:bodyPr>
          <a:lstStyle/>
          <a:p>
            <a:pPr indent="628650" algn="just">
              <a:spcBef>
                <a:spcPts val="600"/>
              </a:spcBef>
              <a:spcAft>
                <a:spcPts val="600"/>
              </a:spcAft>
            </a:pPr>
            <a:r>
              <a:rPr lang="zh-CN" altLang="en-US" sz="2400" dirty="0" smtClean="0"/>
              <a:t>说到节奏与韵律，最基础的就是要让设计的版面有始有终。就算是单个界面，也需要给用户明确的视觉起始点和结束点，长图或者是多版面的设计更是如此。优秀的版面设计总是首尾呼应，这是对用户最基本的尊重。</a:t>
            </a:r>
            <a:endParaRPr lang="en-US" altLang="zh-CN" sz="2400" dirty="0" smtClean="0"/>
          </a:p>
        </p:txBody>
      </p:sp>
      <p:sp>
        <p:nvSpPr>
          <p:cNvPr id="81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198" name="Rectangle 6"/>
          <p:cNvSpPr>
            <a:spLocks noChangeArrowheads="1"/>
          </p:cNvSpPr>
          <p:nvPr/>
        </p:nvSpPr>
        <p:spPr bwMode="auto">
          <a:xfrm>
            <a:off x="0" y="2162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199" name="Rectangle 7"/>
          <p:cNvSpPr>
            <a:spLocks noChangeArrowheads="1"/>
          </p:cNvSpPr>
          <p:nvPr/>
        </p:nvSpPr>
        <p:spPr bwMode="auto">
          <a:xfrm>
            <a:off x="0" y="4324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0" name="Rectangle 8"/>
          <p:cNvSpPr>
            <a:spLocks noChangeArrowheads="1"/>
          </p:cNvSpPr>
          <p:nvPr/>
        </p:nvSpPr>
        <p:spPr bwMode="auto">
          <a:xfrm>
            <a:off x="0" y="6486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1" name="Rectangle 9"/>
          <p:cNvSpPr>
            <a:spLocks noChangeArrowheads="1"/>
          </p:cNvSpPr>
          <p:nvPr/>
        </p:nvSpPr>
        <p:spPr bwMode="auto">
          <a:xfrm>
            <a:off x="0" y="8648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界面设计中的平面构成</a:t>
            </a:r>
            <a:endParaRPr lang="zh-CN" altLang="en-US" sz="2800" dirty="0">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AD423A49-15D4-4B9B-A411-894A53436A6D}"/>
              </a:ext>
            </a:extLst>
          </p:cNvPr>
          <p:cNvSpPr/>
          <p:nvPr/>
        </p:nvSpPr>
        <p:spPr>
          <a:xfrm>
            <a:off x="1385542" y="909903"/>
            <a:ext cx="1723549" cy="461665"/>
          </a:xfrm>
          <a:prstGeom prst="rect">
            <a:avLst/>
          </a:prstGeom>
        </p:spPr>
        <p:txBody>
          <a:bodyPr wrap="none">
            <a:spAutoFit/>
          </a:bodyPr>
          <a:lstStyle/>
          <a:p>
            <a:pPr algn="just"/>
            <a:r>
              <a:rPr lang="zh-CN" altLang="en-US" sz="2400" dirty="0" smtClean="0"/>
              <a:t>节奏与韵律</a:t>
            </a:r>
            <a:endParaRPr lang="zh-CN" altLang="en-US" sz="2400" dirty="0"/>
          </a:p>
        </p:txBody>
      </p:sp>
      <p:pic>
        <p:nvPicPr>
          <p:cNvPr id="3074" name="Picture 2" descr="snap14656"/>
          <p:cNvPicPr>
            <a:picLocks noChangeAspect="1" noChangeArrowheads="1"/>
          </p:cNvPicPr>
          <p:nvPr/>
        </p:nvPicPr>
        <p:blipFill>
          <a:blip r:embed="rId3"/>
          <a:srcRect/>
          <a:stretch>
            <a:fillRect/>
          </a:stretch>
        </p:blipFill>
        <p:spPr bwMode="auto">
          <a:xfrm>
            <a:off x="1114424" y="3348180"/>
            <a:ext cx="3325359" cy="2457875"/>
          </a:xfrm>
          <a:prstGeom prst="rect">
            <a:avLst/>
          </a:prstGeom>
          <a:noFill/>
        </p:spPr>
      </p:pic>
      <p:pic>
        <p:nvPicPr>
          <p:cNvPr id="3073" name="Picture 1" descr="snap11819"/>
          <p:cNvPicPr>
            <a:picLocks noChangeAspect="1" noChangeArrowheads="1"/>
          </p:cNvPicPr>
          <p:nvPr/>
        </p:nvPicPr>
        <p:blipFill>
          <a:blip r:embed="rId4"/>
          <a:srcRect/>
          <a:stretch>
            <a:fillRect/>
          </a:stretch>
        </p:blipFill>
        <p:spPr bwMode="auto">
          <a:xfrm>
            <a:off x="4743453" y="3370215"/>
            <a:ext cx="3228972" cy="2409681"/>
          </a:xfrm>
          <a:prstGeom prst="rect">
            <a:avLst/>
          </a:prstGeom>
          <a:noFill/>
        </p:spPr>
      </p:pic>
      <p:sp>
        <p:nvSpPr>
          <p:cNvPr id="307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076"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77" name="Rectangle 5"/>
          <p:cNvSpPr>
            <a:spLocks noChangeArrowheads="1"/>
          </p:cNvSpPr>
          <p:nvPr/>
        </p:nvSpPr>
        <p:spPr bwMode="auto">
          <a:xfrm>
            <a:off x="0" y="3848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3298489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7"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界面交互导航菜单设计</a:t>
            </a:r>
            <a:endParaRPr lang="zh-CN" altLang="en-US" sz="2800" dirty="0">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AD423A49-15D4-4B9B-A411-894A53436A6D}"/>
              </a:ext>
            </a:extLst>
          </p:cNvPr>
          <p:cNvSpPr/>
          <p:nvPr/>
        </p:nvSpPr>
        <p:spPr>
          <a:xfrm>
            <a:off x="1385542" y="909903"/>
            <a:ext cx="2954655" cy="461665"/>
          </a:xfrm>
          <a:prstGeom prst="rect">
            <a:avLst/>
          </a:prstGeom>
        </p:spPr>
        <p:txBody>
          <a:bodyPr wrap="none">
            <a:spAutoFit/>
          </a:bodyPr>
          <a:lstStyle/>
          <a:p>
            <a:pPr algn="just"/>
            <a:r>
              <a:rPr lang="zh-CN" altLang="en-US" sz="2400" dirty="0" smtClean="0"/>
              <a:t>交互导航菜单的优势</a:t>
            </a:r>
            <a:endParaRPr lang="zh-CN" altLang="en-US" sz="2400" dirty="0"/>
          </a:p>
        </p:txBody>
      </p:sp>
      <p:sp>
        <p:nvSpPr>
          <p:cNvPr id="37" name="矩形 36">
            <a:extLst>
              <a:ext uri="{FF2B5EF4-FFF2-40B4-BE49-F238E27FC236}">
                <a16:creationId xmlns:a16="http://schemas.microsoft.com/office/drawing/2014/main" xmlns=""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移动</a:t>
            </a:r>
            <a:r>
              <a:rPr lang="zh-CN" altLang="en-US" sz="2400" dirty="0" smtClean="0"/>
              <a:t>端为了节省屏幕的显示空间，通常采用交互式动态导航菜单。默认情况下，在移动端界面中隐藏导航菜单，在有限的屏幕空间中充分展示界面内容，在需要使用导航菜单时，再通过单击相应的图标来动态滑出导航菜单，常见的有侧边滑出菜单、顶部滑出菜单等形式</a:t>
            </a:r>
            <a:r>
              <a:rPr lang="zh-CN" altLang="en-US" sz="2400" dirty="0" smtClean="0"/>
              <a:t>。</a:t>
            </a:r>
            <a:endParaRPr lang="en-US" altLang="zh-CN" sz="2400" dirty="0" smtClean="0"/>
          </a:p>
        </p:txBody>
      </p:sp>
      <p:pic>
        <p:nvPicPr>
          <p:cNvPr id="2052" name="Picture 4" descr="snap8283"/>
          <p:cNvPicPr>
            <a:picLocks noChangeAspect="1" noChangeArrowheads="1"/>
          </p:cNvPicPr>
          <p:nvPr/>
        </p:nvPicPr>
        <p:blipFill>
          <a:blip r:embed="rId3" cstate="print"/>
          <a:srcRect/>
          <a:stretch>
            <a:fillRect/>
          </a:stretch>
        </p:blipFill>
        <p:spPr bwMode="auto">
          <a:xfrm>
            <a:off x="1428748" y="3533776"/>
            <a:ext cx="1476375" cy="2619375"/>
          </a:xfrm>
          <a:prstGeom prst="rect">
            <a:avLst/>
          </a:prstGeom>
          <a:noFill/>
        </p:spPr>
      </p:pic>
      <p:pic>
        <p:nvPicPr>
          <p:cNvPr id="2051" name="Picture 3" descr="snap8284"/>
          <p:cNvPicPr>
            <a:picLocks noChangeAspect="1" noChangeArrowheads="1"/>
          </p:cNvPicPr>
          <p:nvPr/>
        </p:nvPicPr>
        <p:blipFill>
          <a:blip r:embed="rId4" cstate="print"/>
          <a:srcRect/>
          <a:stretch>
            <a:fillRect/>
          </a:stretch>
        </p:blipFill>
        <p:spPr bwMode="auto">
          <a:xfrm>
            <a:off x="3043236" y="3543300"/>
            <a:ext cx="1476375" cy="2619375"/>
          </a:xfrm>
          <a:prstGeom prst="rect">
            <a:avLst/>
          </a:prstGeom>
          <a:noFill/>
        </p:spPr>
      </p:pic>
      <p:pic>
        <p:nvPicPr>
          <p:cNvPr id="2050" name="Picture 2" descr="snap8279"/>
          <p:cNvPicPr>
            <a:picLocks noChangeAspect="1" noChangeArrowheads="1"/>
          </p:cNvPicPr>
          <p:nvPr/>
        </p:nvPicPr>
        <p:blipFill>
          <a:blip r:embed="rId5" cstate="print"/>
          <a:srcRect/>
          <a:stretch>
            <a:fillRect/>
          </a:stretch>
        </p:blipFill>
        <p:spPr bwMode="auto">
          <a:xfrm>
            <a:off x="4914898" y="3531394"/>
            <a:ext cx="1500187" cy="2655093"/>
          </a:xfrm>
          <a:prstGeom prst="rect">
            <a:avLst/>
          </a:prstGeom>
          <a:noFill/>
        </p:spPr>
      </p:pic>
      <p:pic>
        <p:nvPicPr>
          <p:cNvPr id="2049" name="Picture 1" descr="snap8280"/>
          <p:cNvPicPr>
            <a:picLocks noChangeAspect="1" noChangeArrowheads="1"/>
          </p:cNvPicPr>
          <p:nvPr/>
        </p:nvPicPr>
        <p:blipFill>
          <a:blip r:embed="rId6"/>
          <a:srcRect/>
          <a:stretch>
            <a:fillRect/>
          </a:stretch>
        </p:blipFill>
        <p:spPr bwMode="auto">
          <a:xfrm>
            <a:off x="6543674" y="3483770"/>
            <a:ext cx="1500187" cy="2655093"/>
          </a:xfrm>
          <a:prstGeom prst="rect">
            <a:avLst/>
          </a:prstGeom>
          <a:noFill/>
        </p:spPr>
      </p:pic>
      <p:sp>
        <p:nvSpPr>
          <p:cNvPr id="20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2095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Arial" pitchFamily="34" charset="0"/>
                <a:ea typeface="宋体" pitchFamily="2" charset="-122"/>
                <a:cs typeface="Calibri" pitchFamily="34"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55" name="Rectangle 7"/>
          <p:cNvSpPr>
            <a:spLocks noChangeArrowheads="1"/>
          </p:cNvSpPr>
          <p:nvPr/>
        </p:nvSpPr>
        <p:spPr bwMode="auto">
          <a:xfrm>
            <a:off x="0" y="4191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Arial" pitchFamily="34" charset="0"/>
                <a:ea typeface="宋体" pitchFamily="2" charset="-122"/>
                <a:cs typeface="Calibri" pitchFamily="34"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56" name="Rectangle 8"/>
          <p:cNvSpPr>
            <a:spLocks noChangeArrowheads="1"/>
          </p:cNvSpPr>
          <p:nvPr/>
        </p:nvSpPr>
        <p:spPr bwMode="auto">
          <a:xfrm>
            <a:off x="0" y="6315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57" name="Rectangle 9"/>
          <p:cNvSpPr>
            <a:spLocks noChangeArrowheads="1"/>
          </p:cNvSpPr>
          <p:nvPr/>
        </p:nvSpPr>
        <p:spPr bwMode="auto">
          <a:xfrm>
            <a:off x="0" y="8439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1643743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界面交互导航菜单设计</a:t>
            </a:r>
            <a:endParaRPr lang="zh-CN" altLang="en-US" sz="2800"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xmlns="" id="{AD423A49-15D4-4B9B-A411-894A53436A6D}"/>
              </a:ext>
            </a:extLst>
          </p:cNvPr>
          <p:cNvSpPr/>
          <p:nvPr/>
        </p:nvSpPr>
        <p:spPr>
          <a:xfrm>
            <a:off x="1385542" y="909903"/>
            <a:ext cx="3570208" cy="461665"/>
          </a:xfrm>
          <a:prstGeom prst="rect">
            <a:avLst/>
          </a:prstGeom>
        </p:spPr>
        <p:txBody>
          <a:bodyPr wrap="none">
            <a:spAutoFit/>
          </a:bodyPr>
          <a:lstStyle/>
          <a:p>
            <a:pPr algn="just"/>
            <a:r>
              <a:rPr lang="zh-CN" altLang="en-US" sz="2400" dirty="0" smtClean="0"/>
              <a:t>交互导航菜单的设计要点</a:t>
            </a:r>
            <a:endParaRPr lang="zh-CN" altLang="en-US" sz="2400" dirty="0"/>
          </a:p>
        </p:txBody>
      </p:sp>
      <p:sp>
        <p:nvSpPr>
          <p:cNvPr id="6" name="矩形 5">
            <a:extLst>
              <a:ext uri="{FF2B5EF4-FFF2-40B4-BE49-F238E27FC236}">
                <a16:creationId xmlns:a16="http://schemas.microsoft.com/office/drawing/2014/main" xmlns="" id="{F75F2595-65C3-4364-83C0-266E50B12FE1}"/>
              </a:ext>
            </a:extLst>
          </p:cNvPr>
          <p:cNvSpPr/>
          <p:nvPr/>
        </p:nvSpPr>
        <p:spPr>
          <a:xfrm>
            <a:off x="671513" y="1469859"/>
            <a:ext cx="7900987" cy="2308324"/>
          </a:xfrm>
          <a:prstGeom prst="rect">
            <a:avLst/>
          </a:prstGeom>
        </p:spPr>
        <p:txBody>
          <a:bodyPr wrap="square">
            <a:spAutoFit/>
          </a:bodyPr>
          <a:lstStyle/>
          <a:p>
            <a:pPr indent="628650" algn="just">
              <a:spcBef>
                <a:spcPts val="600"/>
              </a:spcBef>
              <a:spcAft>
                <a:spcPts val="600"/>
              </a:spcAft>
            </a:pPr>
            <a:r>
              <a:rPr lang="zh-CN" altLang="en-US" sz="2400" dirty="0" smtClean="0"/>
              <a:t>在设计移动端界面导航菜单时，最好能够按照移动操作系统所设定的规范进行，不仅能使所设计出的导航菜单界面更美观丰富，而且能与操作系统协调一致，使用户能够根据平时对系统的操作经验，触类旁通地知晓该移动端应用的各功能和简捷的操作方法，增强移动端应用的灵活性和可操作性。</a:t>
            </a:r>
            <a:endParaRPr lang="en-US" altLang="zh-CN" sz="2400" dirty="0" smtClean="0"/>
          </a:p>
        </p:txBody>
      </p:sp>
      <p:pic>
        <p:nvPicPr>
          <p:cNvPr id="7"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8"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pic>
        <p:nvPicPr>
          <p:cNvPr id="28675" name="Picture 3" descr="截图133134"/>
          <p:cNvPicPr>
            <a:picLocks noChangeAspect="1" noChangeArrowheads="1"/>
          </p:cNvPicPr>
          <p:nvPr/>
        </p:nvPicPr>
        <p:blipFill>
          <a:blip r:embed="rId3" cstate="print"/>
          <a:srcRect/>
          <a:stretch>
            <a:fillRect/>
          </a:stretch>
        </p:blipFill>
        <p:spPr bwMode="auto">
          <a:xfrm>
            <a:off x="1571626" y="3871534"/>
            <a:ext cx="1313522" cy="2295904"/>
          </a:xfrm>
          <a:prstGeom prst="rect">
            <a:avLst/>
          </a:prstGeom>
          <a:noFill/>
        </p:spPr>
      </p:pic>
      <p:pic>
        <p:nvPicPr>
          <p:cNvPr id="28674" name="Picture 2" descr="截图133135"/>
          <p:cNvPicPr>
            <a:picLocks noChangeAspect="1" noChangeArrowheads="1"/>
          </p:cNvPicPr>
          <p:nvPr/>
        </p:nvPicPr>
        <p:blipFill>
          <a:blip r:embed="rId4"/>
          <a:srcRect/>
          <a:stretch>
            <a:fillRect/>
          </a:stretch>
        </p:blipFill>
        <p:spPr bwMode="auto">
          <a:xfrm>
            <a:off x="3128965" y="3866772"/>
            <a:ext cx="1302484" cy="2295904"/>
          </a:xfrm>
          <a:prstGeom prst="rect">
            <a:avLst/>
          </a:prstGeom>
          <a:noFill/>
        </p:spPr>
      </p:pic>
      <p:pic>
        <p:nvPicPr>
          <p:cNvPr id="28673" name="Picture 1" descr="截图133136"/>
          <p:cNvPicPr>
            <a:picLocks noChangeAspect="1" noChangeArrowheads="1"/>
          </p:cNvPicPr>
          <p:nvPr/>
        </p:nvPicPr>
        <p:blipFill>
          <a:blip r:embed="rId5"/>
          <a:srcRect/>
          <a:stretch>
            <a:fillRect/>
          </a:stretch>
        </p:blipFill>
        <p:spPr bwMode="auto">
          <a:xfrm>
            <a:off x="4700590" y="3876297"/>
            <a:ext cx="3057525" cy="2295903"/>
          </a:xfrm>
          <a:prstGeom prst="rect">
            <a:avLst/>
          </a:prstGeom>
          <a:noFill/>
        </p:spPr>
      </p:pic>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8677" name="Rectangle 5"/>
          <p:cNvSpPr>
            <a:spLocks noChangeArrowheads="1"/>
          </p:cNvSpPr>
          <p:nvPr/>
        </p:nvSpPr>
        <p:spPr bwMode="auto">
          <a:xfrm>
            <a:off x="0" y="1981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678" name="Rectangle 6"/>
          <p:cNvSpPr>
            <a:spLocks noChangeArrowheads="1"/>
          </p:cNvSpPr>
          <p:nvPr/>
        </p:nvSpPr>
        <p:spPr bwMode="auto">
          <a:xfrm>
            <a:off x="0" y="3962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679" name="Rectangle 7"/>
          <p:cNvSpPr>
            <a:spLocks noChangeArrowheads="1"/>
          </p:cNvSpPr>
          <p:nvPr/>
        </p:nvSpPr>
        <p:spPr bwMode="auto">
          <a:xfrm>
            <a:off x="0" y="5943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9"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1" name="矩形 10">
            <a:extLst>
              <a:ext uri="{FF2B5EF4-FFF2-40B4-BE49-F238E27FC236}">
                <a16:creationId xmlns:a16="http://schemas.microsoft.com/office/drawing/2014/main" xmlns=""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侧滑导航菜单是移动端</a:t>
            </a:r>
            <a:r>
              <a:rPr lang="en-US" sz="2400" dirty="0" smtClean="0"/>
              <a:t>APP</a:t>
            </a:r>
            <a:r>
              <a:rPr lang="zh-CN" altLang="en-US" sz="2400" dirty="0" smtClean="0"/>
              <a:t>应用最常见的导航菜单表现方式，这种方式能够有效节省界面的空间，当需要使用导航菜单时，可以单击界面中某个图标，从而使隐藏的导航菜单从侧面滑出，不需要使用时可以将其隐藏，从而使界面具有一定的交互动效。</a:t>
            </a:r>
            <a:endParaRPr lang="zh-CN" altLang="en-US" sz="2400" dirty="0" smtClean="0"/>
          </a:p>
        </p:txBody>
      </p:sp>
      <p:sp>
        <p:nvSpPr>
          <p:cNvPr id="61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50" name="Rectangle 6"/>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1" name="Rectangle 7"/>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2" name="Rectangle 8"/>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3" name="Rectangle 9"/>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矩形 17">
            <a:extLst>
              <a:ext uri="{FF2B5EF4-FFF2-40B4-BE49-F238E27FC236}">
                <a16:creationId xmlns="" xmlns:a16="http://schemas.microsoft.com/office/drawing/2014/main" id="{F75F2595-65C3-4364-83C0-266E50B12FE1}"/>
              </a:ext>
            </a:extLst>
          </p:cNvPr>
          <p:cNvSpPr/>
          <p:nvPr/>
        </p:nvSpPr>
        <p:spPr>
          <a:xfrm>
            <a:off x="785814" y="5918155"/>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4</a:t>
            </a:r>
            <a:r>
              <a:rPr lang="zh-CN" altLang="en-US" sz="1050" dirty="0" smtClean="0"/>
              <a:t>章</a:t>
            </a:r>
            <a:r>
              <a:rPr lang="en-US" sz="1050" dirty="0" smtClean="0"/>
              <a:t>\4-3-3.aep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4</a:t>
            </a:r>
            <a:r>
              <a:rPr lang="zh-CN" altLang="en-US" sz="1050" dirty="0" smtClean="0"/>
              <a:t>章</a:t>
            </a:r>
            <a:r>
              <a:rPr lang="en-US" sz="1050" dirty="0" smtClean="0"/>
              <a:t>\4-3-3.mp4</a:t>
            </a:r>
            <a:endParaRPr lang="en-US" altLang="zh-CN" sz="1050" dirty="0" smtClean="0"/>
          </a:p>
        </p:txBody>
      </p:sp>
      <p:sp>
        <p:nvSpPr>
          <p:cNvPr id="81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198" name="Rectangle 6"/>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199" name="Rectangle 7"/>
          <p:cNvSpPr>
            <a:spLocks noChangeArrowheads="1"/>
          </p:cNvSpPr>
          <p:nvPr/>
        </p:nvSpPr>
        <p:spPr bwMode="auto">
          <a:xfrm>
            <a:off x="0" y="381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0" name="Rectangle 8"/>
          <p:cNvSpPr>
            <a:spLocks noChangeArrowheads="1"/>
          </p:cNvSpPr>
          <p:nvPr/>
        </p:nvSpPr>
        <p:spPr bwMode="auto">
          <a:xfrm>
            <a:off x="0" y="571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1" name="Rectangle 9"/>
          <p:cNvSpPr>
            <a:spLocks noChangeArrowheads="1"/>
          </p:cNvSpPr>
          <p:nvPr/>
        </p:nvSpPr>
        <p:spPr bwMode="auto">
          <a:xfrm>
            <a:off x="0" y="762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界面交互导航菜单设计</a:t>
            </a:r>
            <a:endParaRPr lang="zh-CN" altLang="en-US" sz="2800" dirty="0">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AD423A49-15D4-4B9B-A411-894A53436A6D}"/>
              </a:ext>
            </a:extLst>
          </p:cNvPr>
          <p:cNvSpPr/>
          <p:nvPr/>
        </p:nvSpPr>
        <p:spPr>
          <a:xfrm>
            <a:off x="1385542" y="909903"/>
            <a:ext cx="3877985" cy="461665"/>
          </a:xfrm>
          <a:prstGeom prst="rect">
            <a:avLst/>
          </a:prstGeom>
        </p:spPr>
        <p:txBody>
          <a:bodyPr wrap="none">
            <a:spAutoFit/>
          </a:bodyPr>
          <a:lstStyle/>
          <a:p>
            <a:pPr algn="just"/>
            <a:r>
              <a:rPr lang="zh-CN" altLang="en-US" sz="2400" dirty="0" smtClean="0"/>
              <a:t>制作侧滑交互导航菜单动效</a:t>
            </a:r>
            <a:endParaRPr lang="zh-CN" altLang="en-US" sz="2400" dirty="0"/>
          </a:p>
        </p:txBody>
      </p:sp>
      <p:pic>
        <p:nvPicPr>
          <p:cNvPr id="1029" name="Picture 5" descr="snap15024"/>
          <p:cNvPicPr>
            <a:picLocks noChangeAspect="1" noChangeArrowheads="1"/>
          </p:cNvPicPr>
          <p:nvPr/>
        </p:nvPicPr>
        <p:blipFill>
          <a:blip r:embed="rId3" cstate="print"/>
          <a:srcRect/>
          <a:stretch>
            <a:fillRect/>
          </a:stretch>
        </p:blipFill>
        <p:spPr bwMode="auto">
          <a:xfrm>
            <a:off x="842960" y="3490867"/>
            <a:ext cx="1357313" cy="2362247"/>
          </a:xfrm>
          <a:prstGeom prst="rect">
            <a:avLst/>
          </a:prstGeom>
          <a:noFill/>
        </p:spPr>
      </p:pic>
      <p:pic>
        <p:nvPicPr>
          <p:cNvPr id="1028" name="Picture 4" descr="snap15025"/>
          <p:cNvPicPr>
            <a:picLocks noChangeAspect="1" noChangeArrowheads="1"/>
          </p:cNvPicPr>
          <p:nvPr/>
        </p:nvPicPr>
        <p:blipFill>
          <a:blip r:embed="rId4" cstate="print"/>
          <a:srcRect/>
          <a:stretch>
            <a:fillRect/>
          </a:stretch>
        </p:blipFill>
        <p:spPr bwMode="auto">
          <a:xfrm>
            <a:off x="2300286" y="3486105"/>
            <a:ext cx="1357313" cy="2362247"/>
          </a:xfrm>
          <a:prstGeom prst="rect">
            <a:avLst/>
          </a:prstGeom>
          <a:noFill/>
        </p:spPr>
      </p:pic>
      <p:pic>
        <p:nvPicPr>
          <p:cNvPr id="1027" name="Picture 3" descr="snap15026"/>
          <p:cNvPicPr>
            <a:picLocks noChangeAspect="1" noChangeArrowheads="1"/>
          </p:cNvPicPr>
          <p:nvPr/>
        </p:nvPicPr>
        <p:blipFill>
          <a:blip r:embed="rId5" cstate="print"/>
          <a:srcRect/>
          <a:stretch>
            <a:fillRect/>
          </a:stretch>
        </p:blipFill>
        <p:spPr bwMode="auto">
          <a:xfrm>
            <a:off x="3757611" y="3495630"/>
            <a:ext cx="1357313" cy="2362247"/>
          </a:xfrm>
          <a:prstGeom prst="rect">
            <a:avLst/>
          </a:prstGeom>
          <a:noFill/>
        </p:spPr>
      </p:pic>
      <p:pic>
        <p:nvPicPr>
          <p:cNvPr id="1026" name="Picture 2" descr="snap15027"/>
          <p:cNvPicPr>
            <a:picLocks noChangeAspect="1" noChangeArrowheads="1"/>
          </p:cNvPicPr>
          <p:nvPr/>
        </p:nvPicPr>
        <p:blipFill>
          <a:blip r:embed="rId6" cstate="print"/>
          <a:srcRect/>
          <a:stretch>
            <a:fillRect/>
          </a:stretch>
        </p:blipFill>
        <p:spPr bwMode="auto">
          <a:xfrm>
            <a:off x="5214939" y="3490868"/>
            <a:ext cx="1344262" cy="2362247"/>
          </a:xfrm>
          <a:prstGeom prst="rect">
            <a:avLst/>
          </a:prstGeom>
          <a:noFill/>
        </p:spPr>
      </p:pic>
      <p:pic>
        <p:nvPicPr>
          <p:cNvPr id="1025" name="Picture 1" descr="snap15028"/>
          <p:cNvPicPr>
            <a:picLocks noChangeAspect="1" noChangeArrowheads="1"/>
          </p:cNvPicPr>
          <p:nvPr/>
        </p:nvPicPr>
        <p:blipFill>
          <a:blip r:embed="rId7" cstate="print"/>
          <a:srcRect/>
          <a:stretch>
            <a:fillRect/>
          </a:stretch>
        </p:blipFill>
        <p:spPr bwMode="auto">
          <a:xfrm>
            <a:off x="6672263" y="3486105"/>
            <a:ext cx="1357313" cy="2362247"/>
          </a:xfrm>
          <a:prstGeom prst="rect">
            <a:avLst/>
          </a:prstGeom>
          <a:noFill/>
        </p:spPr>
      </p:pic>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1"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2"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3"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4"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35"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1435398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5"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6" name="矩形 5">
            <a:extLst>
              <a:ext uri="{FF2B5EF4-FFF2-40B4-BE49-F238E27FC236}">
                <a16:creationId xmlns:a16="http://schemas.microsoft.com/office/drawing/2014/main" xmlns=""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工具栏一般应用于移动端应用程序中频繁使用的功能，而专门在应用界面中开辟出一块地方来设置这些常用的操作。这样的设计直观突出，且经常使用这类操作的用户会觉得方便更有效率。工具栏需要根据应用界面整体的风格来进行设计，只有这样才能够使整个应用界面和谐统一。</a:t>
            </a:r>
            <a:endParaRPr lang="zh-CN" altLang="en-US" sz="2400" dirty="0" smtClean="0"/>
          </a:p>
        </p:txBody>
      </p:sp>
      <p:sp>
        <p:nvSpPr>
          <p:cNvPr id="7"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界面工具栏交互设计</a:t>
            </a:r>
            <a:endParaRPr lang="zh-CN" altLang="en-US" sz="2800" dirty="0">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AD423A49-15D4-4B9B-A411-894A53436A6D}"/>
              </a:ext>
            </a:extLst>
          </p:cNvPr>
          <p:cNvSpPr/>
          <p:nvPr/>
        </p:nvSpPr>
        <p:spPr>
          <a:xfrm>
            <a:off x="1385542" y="909903"/>
            <a:ext cx="2954655" cy="461665"/>
          </a:xfrm>
          <a:prstGeom prst="rect">
            <a:avLst/>
          </a:prstGeom>
        </p:spPr>
        <p:txBody>
          <a:bodyPr wrap="none">
            <a:spAutoFit/>
          </a:bodyPr>
          <a:lstStyle/>
          <a:p>
            <a:pPr algn="just"/>
            <a:r>
              <a:rPr lang="zh-CN" altLang="en-US" sz="2400" dirty="0" smtClean="0"/>
              <a:t>关于工具栏交互动效</a:t>
            </a:r>
            <a:endParaRPr lang="zh-CN" altLang="en-US" sz="2400" dirty="0"/>
          </a:p>
        </p:txBody>
      </p:sp>
      <p:pic>
        <p:nvPicPr>
          <p:cNvPr id="34821" name="Picture 5" descr="snap7354"/>
          <p:cNvPicPr>
            <a:picLocks noChangeAspect="1" noChangeArrowheads="1"/>
          </p:cNvPicPr>
          <p:nvPr/>
        </p:nvPicPr>
        <p:blipFill>
          <a:blip r:embed="rId3" cstate="print"/>
          <a:srcRect/>
          <a:stretch>
            <a:fillRect/>
          </a:stretch>
        </p:blipFill>
        <p:spPr bwMode="auto">
          <a:xfrm>
            <a:off x="1014413" y="3596518"/>
            <a:ext cx="1344136" cy="2385183"/>
          </a:xfrm>
          <a:prstGeom prst="rect">
            <a:avLst/>
          </a:prstGeom>
          <a:noFill/>
        </p:spPr>
      </p:pic>
      <p:pic>
        <p:nvPicPr>
          <p:cNvPr id="34820" name="Picture 4" descr="snap7355"/>
          <p:cNvPicPr>
            <a:picLocks noChangeAspect="1" noChangeArrowheads="1"/>
          </p:cNvPicPr>
          <p:nvPr/>
        </p:nvPicPr>
        <p:blipFill>
          <a:blip r:embed="rId4" cstate="print"/>
          <a:srcRect/>
          <a:stretch>
            <a:fillRect/>
          </a:stretch>
        </p:blipFill>
        <p:spPr bwMode="auto">
          <a:xfrm>
            <a:off x="2457453" y="3591756"/>
            <a:ext cx="1357314" cy="2385183"/>
          </a:xfrm>
          <a:prstGeom prst="rect">
            <a:avLst/>
          </a:prstGeom>
          <a:noFill/>
        </p:spPr>
      </p:pic>
      <p:pic>
        <p:nvPicPr>
          <p:cNvPr id="34819" name="Picture 3" descr="snap7356"/>
          <p:cNvPicPr>
            <a:picLocks noChangeAspect="1" noChangeArrowheads="1"/>
          </p:cNvPicPr>
          <p:nvPr/>
        </p:nvPicPr>
        <p:blipFill>
          <a:blip r:embed="rId5" cstate="print"/>
          <a:srcRect/>
          <a:stretch>
            <a:fillRect/>
          </a:stretch>
        </p:blipFill>
        <p:spPr bwMode="auto">
          <a:xfrm>
            <a:off x="3914783" y="3601280"/>
            <a:ext cx="1357314" cy="2385183"/>
          </a:xfrm>
          <a:prstGeom prst="rect">
            <a:avLst/>
          </a:prstGeom>
          <a:noFill/>
        </p:spPr>
      </p:pic>
      <p:pic>
        <p:nvPicPr>
          <p:cNvPr id="34818" name="Picture 2" descr="snap7357"/>
          <p:cNvPicPr>
            <a:picLocks noChangeAspect="1" noChangeArrowheads="1"/>
          </p:cNvPicPr>
          <p:nvPr/>
        </p:nvPicPr>
        <p:blipFill>
          <a:blip r:embed="rId6" cstate="print"/>
          <a:srcRect/>
          <a:stretch>
            <a:fillRect/>
          </a:stretch>
        </p:blipFill>
        <p:spPr bwMode="auto">
          <a:xfrm>
            <a:off x="5372103" y="3596518"/>
            <a:ext cx="1357314" cy="2385183"/>
          </a:xfrm>
          <a:prstGeom prst="rect">
            <a:avLst/>
          </a:prstGeom>
          <a:noFill/>
        </p:spPr>
      </p:pic>
      <p:pic>
        <p:nvPicPr>
          <p:cNvPr id="34817" name="Picture 1" descr="snap7358"/>
          <p:cNvPicPr>
            <a:picLocks noChangeAspect="1" noChangeArrowheads="1"/>
          </p:cNvPicPr>
          <p:nvPr/>
        </p:nvPicPr>
        <p:blipFill>
          <a:blip r:embed="rId7" cstate="print"/>
          <a:srcRect/>
          <a:stretch>
            <a:fillRect/>
          </a:stretch>
        </p:blipFill>
        <p:spPr bwMode="auto">
          <a:xfrm>
            <a:off x="6829426" y="3591755"/>
            <a:ext cx="1357314" cy="2385183"/>
          </a:xfrm>
          <a:prstGeom prst="rect">
            <a:avLst/>
          </a:prstGeom>
          <a:noFill/>
        </p:spPr>
      </p:pic>
      <p:sp>
        <p:nvSpPr>
          <p:cNvPr id="3482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4823"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824"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825"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826"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4827"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5"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6" name="矩形 5">
            <a:extLst>
              <a:ext uri="{FF2B5EF4-FFF2-40B4-BE49-F238E27FC236}">
                <a16:creationId xmlns:a16="http://schemas.microsoft.com/office/drawing/2014/main" xmlns=""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本案例制作一个工具图标动感展开动效，默认情况下，相关的功能图标被隐藏在特定的图标下方，当用户在界面中单击该图标后，隐藏的工具图标将以动画的形式展开显示，展开过程中伴随着图标的旋转和运动模糊效果，使界面的交互动效表现更加突出。</a:t>
            </a:r>
            <a:endParaRPr lang="zh-CN" altLang="en-US" sz="2400" dirty="0" smtClean="0"/>
          </a:p>
        </p:txBody>
      </p:sp>
      <p:sp>
        <p:nvSpPr>
          <p:cNvPr id="7"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界面工具栏交互设计</a:t>
            </a:r>
            <a:endParaRPr lang="zh-CN" altLang="en-US" sz="2800" dirty="0">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AD423A49-15D4-4B9B-A411-894A53436A6D}"/>
              </a:ext>
            </a:extLst>
          </p:cNvPr>
          <p:cNvSpPr/>
          <p:nvPr/>
        </p:nvSpPr>
        <p:spPr>
          <a:xfrm>
            <a:off x="1385542" y="909903"/>
            <a:ext cx="4185761" cy="461665"/>
          </a:xfrm>
          <a:prstGeom prst="rect">
            <a:avLst/>
          </a:prstGeom>
        </p:spPr>
        <p:txBody>
          <a:bodyPr wrap="none">
            <a:spAutoFit/>
          </a:bodyPr>
          <a:lstStyle/>
          <a:p>
            <a:pPr algn="just"/>
            <a:r>
              <a:rPr lang="zh-CN" altLang="en-US" sz="2400" dirty="0" smtClean="0"/>
              <a:t>制作工具栏动感展开交互动效</a:t>
            </a:r>
            <a:endParaRPr lang="zh-CN" altLang="en-US" sz="2400" dirty="0"/>
          </a:p>
        </p:txBody>
      </p:sp>
      <p:sp>
        <p:nvSpPr>
          <p:cNvPr id="9" name="矩形 8">
            <a:extLst>
              <a:ext uri="{FF2B5EF4-FFF2-40B4-BE49-F238E27FC236}">
                <a16:creationId xmlns="" xmlns:a16="http://schemas.microsoft.com/office/drawing/2014/main" id="{F75F2595-65C3-4364-83C0-266E50B12FE1}"/>
              </a:ext>
            </a:extLst>
          </p:cNvPr>
          <p:cNvSpPr/>
          <p:nvPr/>
        </p:nvSpPr>
        <p:spPr>
          <a:xfrm>
            <a:off x="785814" y="5918155"/>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4</a:t>
            </a:r>
            <a:r>
              <a:rPr lang="zh-CN" altLang="en-US" sz="1050" dirty="0" smtClean="0"/>
              <a:t>章</a:t>
            </a:r>
            <a:r>
              <a:rPr lang="en-US" sz="1050" dirty="0" smtClean="0"/>
              <a:t>\</a:t>
            </a:r>
            <a:r>
              <a:rPr lang="en-US" sz="1050" dirty="0" smtClean="0"/>
              <a:t>4-4-2.aep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4</a:t>
            </a:r>
            <a:r>
              <a:rPr lang="zh-CN" altLang="en-US" sz="1050" dirty="0" smtClean="0"/>
              <a:t>章</a:t>
            </a:r>
            <a:r>
              <a:rPr lang="en-US" sz="1050" dirty="0" smtClean="0"/>
              <a:t>\</a:t>
            </a:r>
            <a:r>
              <a:rPr lang="en-US" sz="1050" dirty="0" smtClean="0"/>
              <a:t>4-4-2.mp4</a:t>
            </a:r>
            <a:endParaRPr lang="en-US" altLang="zh-CN" sz="1050" dirty="0" smtClean="0"/>
          </a:p>
        </p:txBody>
      </p:sp>
      <p:pic>
        <p:nvPicPr>
          <p:cNvPr id="33797" name="Picture 5" descr="snap7276"/>
          <p:cNvPicPr>
            <a:picLocks noChangeAspect="1" noChangeArrowheads="1"/>
          </p:cNvPicPr>
          <p:nvPr/>
        </p:nvPicPr>
        <p:blipFill>
          <a:blip r:embed="rId3" cstate="print"/>
          <a:srcRect/>
          <a:stretch>
            <a:fillRect/>
          </a:stretch>
        </p:blipFill>
        <p:spPr bwMode="auto">
          <a:xfrm>
            <a:off x="871538" y="3560975"/>
            <a:ext cx="1298240" cy="2287375"/>
          </a:xfrm>
          <a:prstGeom prst="rect">
            <a:avLst/>
          </a:prstGeom>
          <a:noFill/>
        </p:spPr>
      </p:pic>
      <p:pic>
        <p:nvPicPr>
          <p:cNvPr id="33796" name="Picture 4" descr="snap7277"/>
          <p:cNvPicPr>
            <a:picLocks noChangeAspect="1" noChangeArrowheads="1"/>
          </p:cNvPicPr>
          <p:nvPr/>
        </p:nvPicPr>
        <p:blipFill>
          <a:blip r:embed="rId4" cstate="print"/>
          <a:srcRect/>
          <a:stretch>
            <a:fillRect/>
          </a:stretch>
        </p:blipFill>
        <p:spPr bwMode="auto">
          <a:xfrm>
            <a:off x="2271712" y="3565738"/>
            <a:ext cx="1298240" cy="2287375"/>
          </a:xfrm>
          <a:prstGeom prst="rect">
            <a:avLst/>
          </a:prstGeom>
          <a:noFill/>
        </p:spPr>
      </p:pic>
      <p:pic>
        <p:nvPicPr>
          <p:cNvPr id="33795" name="Picture 3" descr="snap7278"/>
          <p:cNvPicPr>
            <a:picLocks noChangeAspect="1" noChangeArrowheads="1"/>
          </p:cNvPicPr>
          <p:nvPr/>
        </p:nvPicPr>
        <p:blipFill>
          <a:blip r:embed="rId5" cstate="print"/>
          <a:srcRect/>
          <a:stretch>
            <a:fillRect/>
          </a:stretch>
        </p:blipFill>
        <p:spPr bwMode="auto">
          <a:xfrm>
            <a:off x="3686176" y="3556213"/>
            <a:ext cx="1285876" cy="2287376"/>
          </a:xfrm>
          <a:prstGeom prst="rect">
            <a:avLst/>
          </a:prstGeom>
          <a:noFill/>
        </p:spPr>
      </p:pic>
      <p:pic>
        <p:nvPicPr>
          <p:cNvPr id="33794" name="Picture 2" descr="snap7279"/>
          <p:cNvPicPr>
            <a:picLocks noChangeAspect="1" noChangeArrowheads="1"/>
          </p:cNvPicPr>
          <p:nvPr/>
        </p:nvPicPr>
        <p:blipFill>
          <a:blip r:embed="rId6" cstate="print"/>
          <a:srcRect/>
          <a:stretch>
            <a:fillRect/>
          </a:stretch>
        </p:blipFill>
        <p:spPr bwMode="auto">
          <a:xfrm>
            <a:off x="5086350" y="3560974"/>
            <a:ext cx="1298240" cy="2287375"/>
          </a:xfrm>
          <a:prstGeom prst="rect">
            <a:avLst/>
          </a:prstGeom>
          <a:noFill/>
        </p:spPr>
      </p:pic>
      <p:pic>
        <p:nvPicPr>
          <p:cNvPr id="33793" name="Picture 1" descr="snap7280"/>
          <p:cNvPicPr>
            <a:picLocks noChangeAspect="1" noChangeArrowheads="1"/>
          </p:cNvPicPr>
          <p:nvPr/>
        </p:nvPicPr>
        <p:blipFill>
          <a:blip r:embed="rId7" cstate="print"/>
          <a:srcRect/>
          <a:stretch>
            <a:fillRect/>
          </a:stretch>
        </p:blipFill>
        <p:spPr bwMode="auto">
          <a:xfrm>
            <a:off x="6500812" y="3565738"/>
            <a:ext cx="1285876" cy="2287376"/>
          </a:xfrm>
          <a:prstGeom prst="rect">
            <a:avLst/>
          </a:prstGeom>
          <a:noFill/>
        </p:spPr>
      </p:pic>
      <p:sp>
        <p:nvSpPr>
          <p:cNvPr id="337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3799"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800"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801"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802"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803"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5"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6" name="矩形 5">
            <a:extLst>
              <a:ext uri="{FF2B5EF4-FFF2-40B4-BE49-F238E27FC236}">
                <a16:creationId xmlns:a16="http://schemas.microsoft.com/office/drawing/2014/main" xmlns="" id="{F75F2595-65C3-4364-83C0-266E50B12FE1}"/>
              </a:ext>
            </a:extLst>
          </p:cNvPr>
          <p:cNvSpPr/>
          <p:nvPr/>
        </p:nvSpPr>
        <p:spPr>
          <a:xfrm>
            <a:off x="671513" y="1469859"/>
            <a:ext cx="7900987" cy="1200329"/>
          </a:xfrm>
          <a:prstGeom prst="rect">
            <a:avLst/>
          </a:prstGeom>
        </p:spPr>
        <p:txBody>
          <a:bodyPr wrap="square">
            <a:spAutoFit/>
          </a:bodyPr>
          <a:lstStyle/>
          <a:p>
            <a:pPr indent="628650" algn="just">
              <a:spcBef>
                <a:spcPts val="600"/>
              </a:spcBef>
              <a:spcAft>
                <a:spcPts val="600"/>
              </a:spcAft>
            </a:pPr>
            <a:r>
              <a:rPr lang="zh-CN" altLang="en-US" sz="2400" dirty="0" smtClean="0"/>
              <a:t>在</a:t>
            </a:r>
            <a:r>
              <a:rPr lang="en-US" sz="2400" dirty="0" smtClean="0"/>
              <a:t>UI</a:t>
            </a:r>
            <a:r>
              <a:rPr lang="zh-CN" altLang="en-US" sz="2400" dirty="0" smtClean="0"/>
              <a:t>界面的设计过程中，图片的排版方式有很多，根据不同的场景和所需要传递的主题信息来选择与之相符的展现</a:t>
            </a:r>
            <a:r>
              <a:rPr lang="zh-CN" altLang="en-US" sz="2400" dirty="0" smtClean="0"/>
              <a:t>方式。</a:t>
            </a:r>
            <a:endParaRPr lang="zh-CN" altLang="en-US" sz="2400" dirty="0" smtClean="0"/>
          </a:p>
        </p:txBody>
      </p:sp>
      <p:sp>
        <p:nvSpPr>
          <p:cNvPr id="7"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界面图片交互设计</a:t>
            </a:r>
            <a:endParaRPr lang="zh-CN" altLang="en-US" sz="2800" dirty="0">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AD423A49-15D4-4B9B-A411-894A53436A6D}"/>
              </a:ext>
            </a:extLst>
          </p:cNvPr>
          <p:cNvSpPr/>
          <p:nvPr/>
        </p:nvSpPr>
        <p:spPr>
          <a:xfrm>
            <a:off x="1385542" y="909903"/>
            <a:ext cx="2988319" cy="461665"/>
          </a:xfrm>
          <a:prstGeom prst="rect">
            <a:avLst/>
          </a:prstGeom>
        </p:spPr>
        <p:txBody>
          <a:bodyPr wrap="none">
            <a:spAutoFit/>
          </a:bodyPr>
          <a:lstStyle/>
          <a:p>
            <a:pPr algn="just"/>
            <a:r>
              <a:rPr lang="en-US" sz="2400" dirty="0" smtClean="0"/>
              <a:t>UI</a:t>
            </a:r>
            <a:r>
              <a:rPr lang="zh-CN" altLang="en-US" sz="2400" dirty="0" smtClean="0"/>
              <a:t>界面图片排版方式</a:t>
            </a:r>
            <a:endParaRPr lang="zh-CN" altLang="en-US" sz="2400" dirty="0"/>
          </a:p>
        </p:txBody>
      </p:sp>
      <p:pic>
        <p:nvPicPr>
          <p:cNvPr id="9" name="图片 8">
            <a:extLst>
              <a:ext uri="{FF2B5EF4-FFF2-40B4-BE49-F238E27FC236}">
                <a16:creationId xmlns:a16="http://schemas.microsoft.com/office/drawing/2014/main" xmlns="" id="{FC3F2301-2313-4687-B3C5-5DFD21AF9401}"/>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04914" y="2691012"/>
            <a:ext cx="4338574" cy="3666926"/>
          </a:xfrm>
          <a:prstGeom prst="rect">
            <a:avLst/>
          </a:prstGeom>
        </p:spPr>
      </p:pic>
      <p:sp>
        <p:nvSpPr>
          <p:cNvPr id="10" name="矩形 9">
            <a:extLst>
              <a:ext uri="{FF2B5EF4-FFF2-40B4-BE49-F238E27FC236}">
                <a16:creationId xmlns:a16="http://schemas.microsoft.com/office/drawing/2014/main" xmlns="" id="{3FDAA676-3756-405D-9AFA-D51D78DD3554}"/>
              </a:ext>
            </a:extLst>
          </p:cNvPr>
          <p:cNvSpPr/>
          <p:nvPr/>
        </p:nvSpPr>
        <p:spPr>
          <a:xfrm>
            <a:off x="1819097" y="2841740"/>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满版型</a:t>
            </a:r>
            <a:endParaRPr lang="zh-CN" altLang="zh-CN" sz="2400" dirty="0">
              <a:solidFill>
                <a:schemeClr val="bg1"/>
              </a:solidFill>
            </a:endParaRPr>
          </a:p>
        </p:txBody>
      </p:sp>
      <p:sp>
        <p:nvSpPr>
          <p:cNvPr id="11" name="矩形 10">
            <a:extLst>
              <a:ext uri="{FF2B5EF4-FFF2-40B4-BE49-F238E27FC236}">
                <a16:creationId xmlns:a16="http://schemas.microsoft.com/office/drawing/2014/main" xmlns="" id="{3FDAA676-3756-405D-9AFA-D51D78DD3554}"/>
              </a:ext>
            </a:extLst>
          </p:cNvPr>
          <p:cNvSpPr/>
          <p:nvPr/>
        </p:nvSpPr>
        <p:spPr>
          <a:xfrm>
            <a:off x="776108" y="3584690"/>
            <a:ext cx="3095805" cy="461665"/>
          </a:xfrm>
          <a:prstGeom prst="rect">
            <a:avLst/>
          </a:prstGeom>
        </p:spPr>
        <p:txBody>
          <a:bodyPr wrap="square">
            <a:spAutoFit/>
          </a:bodyPr>
          <a:lstStyle/>
          <a:p>
            <a:pPr marL="0" lvl="2" algn="r">
              <a:spcAft>
                <a:spcPts val="600"/>
              </a:spcAft>
              <a:buClr>
                <a:srgbClr val="000000"/>
              </a:buClr>
            </a:pPr>
            <a:r>
              <a:rPr lang="zh-CN" altLang="en-US" sz="2400" dirty="0" smtClean="0">
                <a:solidFill>
                  <a:schemeClr val="bg1"/>
                </a:solidFill>
              </a:rPr>
              <a:t>通栏型</a:t>
            </a:r>
            <a:endParaRPr lang="zh-CN" altLang="zh-CN" sz="2400" dirty="0">
              <a:solidFill>
                <a:schemeClr val="bg1"/>
              </a:solidFill>
            </a:endParaRPr>
          </a:p>
        </p:txBody>
      </p:sp>
      <p:sp>
        <p:nvSpPr>
          <p:cNvPr id="12" name="矩形 11">
            <a:extLst>
              <a:ext uri="{FF2B5EF4-FFF2-40B4-BE49-F238E27FC236}">
                <a16:creationId xmlns:a16="http://schemas.microsoft.com/office/drawing/2014/main" xmlns="" id="{3FDAA676-3756-405D-9AFA-D51D78DD3554}"/>
              </a:ext>
            </a:extLst>
          </p:cNvPr>
          <p:cNvSpPr/>
          <p:nvPr/>
        </p:nvSpPr>
        <p:spPr>
          <a:xfrm>
            <a:off x="1819097" y="4327640"/>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并置型</a:t>
            </a:r>
            <a:endParaRPr lang="zh-CN" altLang="zh-CN" sz="2400" dirty="0">
              <a:solidFill>
                <a:schemeClr val="bg1"/>
              </a:solidFill>
            </a:endParaRPr>
          </a:p>
        </p:txBody>
      </p:sp>
      <p:sp>
        <p:nvSpPr>
          <p:cNvPr id="13" name="矩形 12">
            <a:extLst>
              <a:ext uri="{FF2B5EF4-FFF2-40B4-BE49-F238E27FC236}">
                <a16:creationId xmlns:a16="http://schemas.microsoft.com/office/drawing/2014/main" xmlns="" id="{3FDAA676-3756-405D-9AFA-D51D78DD3554}"/>
              </a:ext>
            </a:extLst>
          </p:cNvPr>
          <p:cNvSpPr/>
          <p:nvPr/>
        </p:nvSpPr>
        <p:spPr>
          <a:xfrm>
            <a:off x="514350" y="5070590"/>
            <a:ext cx="3357563" cy="461665"/>
          </a:xfrm>
          <a:prstGeom prst="rect">
            <a:avLst/>
          </a:prstGeom>
        </p:spPr>
        <p:txBody>
          <a:bodyPr wrap="square">
            <a:spAutoFit/>
          </a:bodyPr>
          <a:lstStyle/>
          <a:p>
            <a:pPr marL="0" lvl="2" algn="r">
              <a:spcAft>
                <a:spcPts val="600"/>
              </a:spcAft>
              <a:buClr>
                <a:srgbClr val="000000"/>
              </a:buClr>
            </a:pPr>
            <a:r>
              <a:rPr lang="zh-CN" altLang="en-US" sz="2400" dirty="0" smtClean="0"/>
              <a:t>九宫格型</a:t>
            </a:r>
            <a:endParaRPr lang="zh-CN" altLang="zh-CN" sz="2400" dirty="0"/>
          </a:p>
        </p:txBody>
      </p:sp>
      <p:sp>
        <p:nvSpPr>
          <p:cNvPr id="14" name="矩形 13">
            <a:extLst>
              <a:ext uri="{FF2B5EF4-FFF2-40B4-BE49-F238E27FC236}">
                <a16:creationId xmlns:a16="http://schemas.microsoft.com/office/drawing/2014/main" xmlns="" id="{3FDAA676-3756-405D-9AFA-D51D78DD3554}"/>
              </a:ext>
            </a:extLst>
          </p:cNvPr>
          <p:cNvSpPr/>
          <p:nvPr/>
        </p:nvSpPr>
        <p:spPr>
          <a:xfrm>
            <a:off x="1819097" y="5756389"/>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瀑布流型</a:t>
            </a:r>
            <a:endParaRPr lang="zh-CN" altLang="zh-CN" sz="2400" dirty="0">
              <a:solidFill>
                <a:schemeClr val="bg1"/>
              </a:solidFill>
            </a:endParaRPr>
          </a:p>
        </p:txBody>
      </p:sp>
      <p:pic>
        <p:nvPicPr>
          <p:cNvPr id="32769" name="Picture 1" descr="snap11966"/>
          <p:cNvPicPr>
            <a:picLocks noChangeAspect="1" noChangeArrowheads="1"/>
          </p:cNvPicPr>
          <p:nvPr/>
        </p:nvPicPr>
        <p:blipFill>
          <a:blip r:embed="rId4" cstate="print"/>
          <a:srcRect/>
          <a:stretch>
            <a:fillRect/>
          </a:stretch>
        </p:blipFill>
        <p:spPr bwMode="auto">
          <a:xfrm>
            <a:off x="5743575" y="2343150"/>
            <a:ext cx="2581275" cy="1943100"/>
          </a:xfrm>
          <a:prstGeom prst="rect">
            <a:avLst/>
          </a:prstGeom>
          <a:noFill/>
          <a:ln w="9525">
            <a:noFill/>
            <a:miter lim="800000"/>
            <a:headEnd/>
            <a:tailEnd/>
          </a:ln>
        </p:spPr>
      </p:pic>
      <p:pic>
        <p:nvPicPr>
          <p:cNvPr id="32770" name="Picture 2" descr="snap11981"/>
          <p:cNvPicPr>
            <a:picLocks noChangeAspect="1" noChangeArrowheads="1"/>
          </p:cNvPicPr>
          <p:nvPr/>
        </p:nvPicPr>
        <p:blipFill>
          <a:blip r:embed="rId5" cstate="print"/>
          <a:srcRect/>
          <a:stretch>
            <a:fillRect/>
          </a:stretch>
        </p:blipFill>
        <p:spPr bwMode="auto">
          <a:xfrm>
            <a:off x="5700712" y="4400550"/>
            <a:ext cx="2638425" cy="19812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4339EABC-2B37-45BF-AE8D-AF83D905A93F}"/>
              </a:ext>
            </a:extLst>
          </p:cNvPr>
          <p:cNvSpPr txBox="1"/>
          <p:nvPr/>
        </p:nvSpPr>
        <p:spPr>
          <a:xfrm>
            <a:off x="1440862" y="3003890"/>
            <a:ext cx="6143277"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第</a:t>
            </a:r>
            <a:r>
              <a:rPr lang="en-US" altLang="zh-CN" sz="3600" b="1" dirty="0" smtClean="0">
                <a:solidFill>
                  <a:schemeClr val="bg1"/>
                </a:solidFill>
                <a:latin typeface="微软雅黑" panose="020B0503020204020204" pitchFamily="34" charset="-122"/>
                <a:ea typeface="微软雅黑" panose="020B0503020204020204" pitchFamily="34" charset="-122"/>
              </a:rPr>
              <a:t>4</a:t>
            </a:r>
            <a:r>
              <a:rPr lang="zh-CN" altLang="en-US" sz="3600" b="1" dirty="0" smtClean="0">
                <a:solidFill>
                  <a:schemeClr val="bg1"/>
                </a:solidFill>
                <a:latin typeface="微软雅黑" panose="020B0503020204020204" pitchFamily="34" charset="-122"/>
                <a:ea typeface="微软雅黑" panose="020B0503020204020204" pitchFamily="34" charset="-122"/>
              </a:rPr>
              <a:t>章</a:t>
            </a:r>
            <a:r>
              <a:rPr lang="zh-CN" altLang="en-US" sz="3600" b="1" dirty="0" smtClean="0">
                <a:solidFill>
                  <a:schemeClr val="bg1"/>
                </a:solidFill>
                <a:latin typeface="微软雅黑" panose="020B0503020204020204" pitchFamily="34" charset="-122"/>
                <a:ea typeface="微软雅黑" panose="020B0503020204020204" pitchFamily="34" charset="-122"/>
              </a:rPr>
              <a:t>　</a:t>
            </a:r>
            <a:r>
              <a:rPr lang="en-US" altLang="zh-CN" sz="3600" b="1" dirty="0" smtClean="0">
                <a:solidFill>
                  <a:schemeClr val="bg1"/>
                </a:solidFill>
                <a:latin typeface="微软雅黑" panose="020B0503020204020204" pitchFamily="34" charset="-122"/>
                <a:ea typeface="微软雅黑" panose="020B0503020204020204" pitchFamily="34" charset="-122"/>
              </a:rPr>
              <a:t>UI</a:t>
            </a:r>
            <a:r>
              <a:rPr lang="zh-CN" altLang="en-US" sz="3600" b="1" dirty="0" smtClean="0">
                <a:solidFill>
                  <a:schemeClr val="bg1"/>
                </a:solidFill>
                <a:latin typeface="微软雅黑" panose="020B0503020204020204" pitchFamily="34" charset="-122"/>
                <a:ea typeface="微软雅黑" panose="020B0503020204020204" pitchFamily="34" charset="-122"/>
              </a:rPr>
              <a:t>界面的</a:t>
            </a:r>
            <a:r>
              <a:rPr lang="zh-CN" altLang="en-US" sz="3600" b="1" dirty="0" smtClean="0">
                <a:solidFill>
                  <a:schemeClr val="bg1"/>
                </a:solidFill>
                <a:latin typeface="微软雅黑" panose="020B0503020204020204" pitchFamily="34" charset="-122"/>
                <a:ea typeface="微软雅黑" panose="020B0503020204020204" pitchFamily="34" charset="-122"/>
              </a:rPr>
              <a:t>交互设计</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5"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6" name="矩形 5">
            <a:extLst>
              <a:ext uri="{FF2B5EF4-FFF2-40B4-BE49-F238E27FC236}">
                <a16:creationId xmlns:a16="http://schemas.microsoft.com/office/drawing/2014/main" xmlns="" id="{F75F2595-65C3-4364-83C0-266E50B12FE1}"/>
              </a:ext>
            </a:extLst>
          </p:cNvPr>
          <p:cNvSpPr/>
          <p:nvPr/>
        </p:nvSpPr>
        <p:spPr>
          <a:xfrm>
            <a:off x="671513" y="1469859"/>
            <a:ext cx="7900987" cy="1200329"/>
          </a:xfrm>
          <a:prstGeom prst="rect">
            <a:avLst/>
          </a:prstGeom>
        </p:spPr>
        <p:txBody>
          <a:bodyPr wrap="square">
            <a:spAutoFit/>
          </a:bodyPr>
          <a:lstStyle/>
          <a:p>
            <a:pPr indent="628650" algn="just">
              <a:spcBef>
                <a:spcPts val="600"/>
              </a:spcBef>
              <a:spcAft>
                <a:spcPts val="600"/>
              </a:spcAft>
            </a:pPr>
            <a:r>
              <a:rPr lang="zh-CN" altLang="en-US" sz="2400" dirty="0" smtClean="0"/>
              <a:t>本</a:t>
            </a:r>
            <a:r>
              <a:rPr lang="zh-CN" altLang="en-US" sz="2400" dirty="0" smtClean="0"/>
              <a:t>案例将带领读者完成一个图片翻页切换动效的制作，其重点在于为元素添加</a:t>
            </a:r>
            <a:r>
              <a:rPr lang="en-US" sz="2400" dirty="0" smtClean="0"/>
              <a:t>CC Page Turn</a:t>
            </a:r>
            <a:r>
              <a:rPr lang="zh-CN" altLang="en-US" sz="2400" dirty="0" smtClean="0"/>
              <a:t>效果，通过对该效果中相关属性的设置能够很好的表现出元素的翻页效果。</a:t>
            </a:r>
            <a:endParaRPr lang="zh-CN" altLang="en-US" sz="2400" dirty="0" smtClean="0"/>
          </a:p>
        </p:txBody>
      </p:sp>
      <p:sp>
        <p:nvSpPr>
          <p:cNvPr id="7"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sz="2800" dirty="0" smtClean="0"/>
              <a:t>UI</a:t>
            </a:r>
            <a:r>
              <a:rPr lang="zh-CN" altLang="en-US" sz="2800" dirty="0" smtClean="0"/>
              <a:t>界面图片交互设计</a:t>
            </a:r>
            <a:endParaRPr lang="zh-CN" altLang="en-US" sz="2800" dirty="0">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AD423A49-15D4-4B9B-A411-894A53436A6D}"/>
              </a:ext>
            </a:extLst>
          </p:cNvPr>
          <p:cNvSpPr/>
          <p:nvPr/>
        </p:nvSpPr>
        <p:spPr>
          <a:xfrm>
            <a:off x="1385542" y="909903"/>
            <a:ext cx="4493538" cy="461665"/>
          </a:xfrm>
          <a:prstGeom prst="rect">
            <a:avLst/>
          </a:prstGeom>
        </p:spPr>
        <p:txBody>
          <a:bodyPr wrap="none">
            <a:spAutoFit/>
          </a:bodyPr>
          <a:lstStyle/>
          <a:p>
            <a:pPr algn="just"/>
            <a:r>
              <a:rPr lang="zh-CN" altLang="en-US" sz="2400" dirty="0" smtClean="0"/>
              <a:t>制作界面图片翻页切换交互动效</a:t>
            </a:r>
            <a:endParaRPr lang="zh-CN" altLang="en-US" sz="2400" dirty="0"/>
          </a:p>
        </p:txBody>
      </p:sp>
      <p:sp>
        <p:nvSpPr>
          <p:cNvPr id="9" name="矩形 8">
            <a:extLst>
              <a:ext uri="{FF2B5EF4-FFF2-40B4-BE49-F238E27FC236}">
                <a16:creationId xmlns="" xmlns:a16="http://schemas.microsoft.com/office/drawing/2014/main" id="{F75F2595-65C3-4364-83C0-266E50B12FE1}"/>
              </a:ext>
            </a:extLst>
          </p:cNvPr>
          <p:cNvSpPr/>
          <p:nvPr/>
        </p:nvSpPr>
        <p:spPr>
          <a:xfrm>
            <a:off x="785814" y="5918155"/>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4</a:t>
            </a:r>
            <a:r>
              <a:rPr lang="zh-CN" altLang="en-US" sz="1050" dirty="0" smtClean="0"/>
              <a:t>章</a:t>
            </a:r>
            <a:r>
              <a:rPr lang="en-US" sz="1050" dirty="0" smtClean="0"/>
              <a:t>\</a:t>
            </a:r>
            <a:r>
              <a:rPr lang="en-US" sz="1050" dirty="0" smtClean="0"/>
              <a:t>4-5-3.aep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4</a:t>
            </a:r>
            <a:r>
              <a:rPr lang="zh-CN" altLang="en-US" sz="1050" dirty="0" smtClean="0"/>
              <a:t>章</a:t>
            </a:r>
            <a:r>
              <a:rPr lang="en-US" sz="1050" dirty="0" smtClean="0"/>
              <a:t>\</a:t>
            </a:r>
            <a:r>
              <a:rPr lang="en-US" sz="1050" dirty="0" smtClean="0"/>
              <a:t>4-5-3.mp4</a:t>
            </a:r>
            <a:endParaRPr lang="en-US" altLang="zh-CN" sz="1050" dirty="0" smtClean="0"/>
          </a:p>
        </p:txBody>
      </p:sp>
      <p:pic>
        <p:nvPicPr>
          <p:cNvPr id="31749" name="Picture 5" descr="snap15084"/>
          <p:cNvPicPr>
            <a:picLocks noChangeAspect="1" noChangeArrowheads="1"/>
          </p:cNvPicPr>
          <p:nvPr/>
        </p:nvPicPr>
        <p:blipFill>
          <a:blip r:embed="rId3" cstate="print"/>
          <a:srcRect/>
          <a:stretch>
            <a:fillRect/>
          </a:stretch>
        </p:blipFill>
        <p:spPr bwMode="auto">
          <a:xfrm>
            <a:off x="714375" y="3219449"/>
            <a:ext cx="1496847" cy="2605089"/>
          </a:xfrm>
          <a:prstGeom prst="rect">
            <a:avLst/>
          </a:prstGeom>
          <a:noFill/>
        </p:spPr>
      </p:pic>
      <p:pic>
        <p:nvPicPr>
          <p:cNvPr id="31748" name="Picture 4" descr="snap15085"/>
          <p:cNvPicPr>
            <a:picLocks noChangeAspect="1" noChangeArrowheads="1"/>
          </p:cNvPicPr>
          <p:nvPr/>
        </p:nvPicPr>
        <p:blipFill>
          <a:blip r:embed="rId4" cstate="print"/>
          <a:srcRect/>
          <a:stretch>
            <a:fillRect/>
          </a:stretch>
        </p:blipFill>
        <p:spPr bwMode="auto">
          <a:xfrm>
            <a:off x="2314573" y="3228973"/>
            <a:ext cx="1482454" cy="2605090"/>
          </a:xfrm>
          <a:prstGeom prst="rect">
            <a:avLst/>
          </a:prstGeom>
          <a:noFill/>
        </p:spPr>
      </p:pic>
      <p:pic>
        <p:nvPicPr>
          <p:cNvPr id="31747" name="Picture 3" descr="snap15086"/>
          <p:cNvPicPr>
            <a:picLocks noChangeAspect="1" noChangeArrowheads="1"/>
          </p:cNvPicPr>
          <p:nvPr/>
        </p:nvPicPr>
        <p:blipFill>
          <a:blip r:embed="rId5" cstate="print"/>
          <a:srcRect/>
          <a:stretch>
            <a:fillRect/>
          </a:stretch>
        </p:blipFill>
        <p:spPr bwMode="auto">
          <a:xfrm>
            <a:off x="3900482" y="3238497"/>
            <a:ext cx="1482454" cy="2605090"/>
          </a:xfrm>
          <a:prstGeom prst="rect">
            <a:avLst/>
          </a:prstGeom>
          <a:noFill/>
        </p:spPr>
      </p:pic>
      <p:pic>
        <p:nvPicPr>
          <p:cNvPr id="31746" name="Picture 2" descr="snap15087"/>
          <p:cNvPicPr>
            <a:picLocks noChangeAspect="1" noChangeArrowheads="1"/>
          </p:cNvPicPr>
          <p:nvPr/>
        </p:nvPicPr>
        <p:blipFill>
          <a:blip r:embed="rId6" cstate="print"/>
          <a:srcRect/>
          <a:stretch>
            <a:fillRect/>
          </a:stretch>
        </p:blipFill>
        <p:spPr bwMode="auto">
          <a:xfrm>
            <a:off x="5486390" y="3233736"/>
            <a:ext cx="1496847" cy="2605089"/>
          </a:xfrm>
          <a:prstGeom prst="rect">
            <a:avLst/>
          </a:prstGeom>
          <a:noFill/>
        </p:spPr>
      </p:pic>
      <p:pic>
        <p:nvPicPr>
          <p:cNvPr id="31745" name="Picture 1" descr="snap15088"/>
          <p:cNvPicPr>
            <a:picLocks noChangeAspect="1" noChangeArrowheads="1"/>
          </p:cNvPicPr>
          <p:nvPr/>
        </p:nvPicPr>
        <p:blipFill>
          <a:blip r:embed="rId7" cstate="print"/>
          <a:srcRect/>
          <a:stretch>
            <a:fillRect/>
          </a:stretch>
        </p:blipFill>
        <p:spPr bwMode="auto">
          <a:xfrm>
            <a:off x="7079272" y="3228974"/>
            <a:ext cx="1496847" cy="2605089"/>
          </a:xfrm>
          <a:prstGeom prst="rect">
            <a:avLst/>
          </a:prstGeom>
          <a:noFill/>
        </p:spPr>
      </p:pic>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1751"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752"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753"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754"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755"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7EBD7165-5766-49C6-91DE-DD0C9DE918B4}"/>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28675" y="2720731"/>
            <a:ext cx="7199238" cy="3692962"/>
          </a:xfrm>
          <a:prstGeom prst="rect">
            <a:avLst/>
          </a:prstGeom>
        </p:spPr>
      </p:pic>
      <p:sp>
        <p:nvSpPr>
          <p:cNvPr id="8"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移动</a:t>
            </a:r>
            <a:r>
              <a:rPr lang="en-US" sz="2800" dirty="0" smtClean="0"/>
              <a:t>UI</a:t>
            </a:r>
            <a:r>
              <a:rPr lang="zh-CN" altLang="en-US" sz="2800" dirty="0" smtClean="0"/>
              <a:t>界面布局</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3"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3" cstate="print"/>
          <a:srcRect/>
          <a:stretch>
            <a:fillRect/>
          </a:stretch>
        </p:blipFill>
        <p:spPr bwMode="auto">
          <a:xfrm>
            <a:off x="1052369" y="963443"/>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xmlns="" id="{AD423A49-15D4-4B9B-A411-894A53436A6D}"/>
              </a:ext>
            </a:extLst>
          </p:cNvPr>
          <p:cNvSpPr/>
          <p:nvPr/>
        </p:nvSpPr>
        <p:spPr>
          <a:xfrm>
            <a:off x="1385542" y="909903"/>
            <a:ext cx="3296095" cy="461665"/>
          </a:xfrm>
          <a:prstGeom prst="rect">
            <a:avLst/>
          </a:prstGeom>
        </p:spPr>
        <p:txBody>
          <a:bodyPr wrap="none">
            <a:spAutoFit/>
          </a:bodyPr>
          <a:lstStyle/>
          <a:p>
            <a:pPr algn="just"/>
            <a:r>
              <a:rPr lang="zh-CN" altLang="en-US" sz="2400" dirty="0" smtClean="0"/>
              <a:t>理解</a:t>
            </a:r>
            <a:r>
              <a:rPr lang="en-US" sz="2400" dirty="0" smtClean="0"/>
              <a:t>UI</a:t>
            </a:r>
            <a:r>
              <a:rPr lang="zh-CN" altLang="en-US" sz="2400" dirty="0" smtClean="0"/>
              <a:t>界面的布局特点</a:t>
            </a:r>
            <a:endParaRPr lang="zh-CN" altLang="en-US" sz="2400" dirty="0"/>
          </a:p>
        </p:txBody>
      </p:sp>
      <p:sp>
        <p:nvSpPr>
          <p:cNvPr id="2" name="矩形 1">
            <a:extLst>
              <a:ext uri="{FF2B5EF4-FFF2-40B4-BE49-F238E27FC236}">
                <a16:creationId xmlns:a16="http://schemas.microsoft.com/office/drawing/2014/main" xmlns="" id="{F75F2595-65C3-4364-83C0-266E50B12FE1}"/>
              </a:ext>
            </a:extLst>
          </p:cNvPr>
          <p:cNvSpPr/>
          <p:nvPr/>
        </p:nvSpPr>
        <p:spPr>
          <a:xfrm>
            <a:off x="671513" y="1469859"/>
            <a:ext cx="7900987" cy="1200329"/>
          </a:xfrm>
          <a:prstGeom prst="rect">
            <a:avLst/>
          </a:prstGeom>
        </p:spPr>
        <p:txBody>
          <a:bodyPr wrap="square">
            <a:spAutoFit/>
          </a:bodyPr>
          <a:lstStyle/>
          <a:p>
            <a:pPr indent="628650" algn="just">
              <a:spcBef>
                <a:spcPts val="600"/>
              </a:spcBef>
              <a:spcAft>
                <a:spcPts val="600"/>
              </a:spcAft>
            </a:pPr>
            <a:r>
              <a:rPr lang="zh-CN" altLang="en-US" sz="2400" dirty="0" smtClean="0"/>
              <a:t>同样是版面布局设计，平面设计中的版面布局设计与</a:t>
            </a:r>
            <a:r>
              <a:rPr lang="en-US" sz="2400" dirty="0" smtClean="0"/>
              <a:t>UI</a:t>
            </a:r>
            <a:r>
              <a:rPr lang="zh-CN" altLang="en-US" sz="2400" dirty="0" smtClean="0"/>
              <a:t>界面的布局设计有什么区别呢？本节将向读者介绍</a:t>
            </a:r>
            <a:r>
              <a:rPr lang="en-US" sz="2400" dirty="0" smtClean="0"/>
              <a:t>UI</a:t>
            </a:r>
            <a:r>
              <a:rPr lang="zh-CN" altLang="en-US" sz="2400" dirty="0" smtClean="0"/>
              <a:t>界面布局的几个突出特点。</a:t>
            </a:r>
            <a:endParaRPr lang="en-US" altLang="zh-CN" sz="2400" dirty="0" smtClean="0"/>
          </a:p>
        </p:txBody>
      </p:sp>
      <p:sp>
        <p:nvSpPr>
          <p:cNvPr id="2048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484"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485"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12">
            <a:extLst>
              <a:ext uri="{FF2B5EF4-FFF2-40B4-BE49-F238E27FC236}">
                <a16:creationId xmlns:a16="http://schemas.microsoft.com/office/drawing/2014/main" xmlns="" id="{83AD4479-171F-4282-A5A0-7A25405D993A}"/>
              </a:ext>
            </a:extLst>
          </p:cNvPr>
          <p:cNvSpPr/>
          <p:nvPr/>
        </p:nvSpPr>
        <p:spPr>
          <a:xfrm>
            <a:off x="914400" y="3045876"/>
            <a:ext cx="2071688" cy="830997"/>
          </a:xfrm>
          <a:prstGeom prst="rect">
            <a:avLst/>
          </a:prstGeom>
        </p:spPr>
        <p:txBody>
          <a:bodyPr wrap="square">
            <a:spAutoFit/>
          </a:bodyPr>
          <a:lstStyle/>
          <a:p>
            <a:r>
              <a:rPr lang="en-US" altLang="zh-CN" sz="2400" dirty="0" smtClean="0">
                <a:solidFill>
                  <a:schemeClr val="bg1"/>
                </a:solidFill>
              </a:rPr>
              <a:t>1.</a:t>
            </a:r>
            <a:r>
              <a:rPr lang="zh-CN" altLang="en-US" sz="2400" dirty="0" smtClean="0">
                <a:solidFill>
                  <a:schemeClr val="bg1"/>
                </a:solidFill>
              </a:rPr>
              <a:t>内容</a:t>
            </a:r>
            <a:r>
              <a:rPr lang="zh-CN" altLang="en-US" sz="2400" dirty="0" smtClean="0">
                <a:solidFill>
                  <a:schemeClr val="bg1"/>
                </a:solidFill>
              </a:rPr>
              <a:t>的不确定性</a:t>
            </a:r>
            <a:endParaRPr lang="zh-CN" altLang="en-US" sz="2400" dirty="0">
              <a:solidFill>
                <a:schemeClr val="bg1"/>
              </a:solidFill>
            </a:endParaRPr>
          </a:p>
        </p:txBody>
      </p:sp>
      <p:sp>
        <p:nvSpPr>
          <p:cNvPr id="18" name="矩形 17">
            <a:extLst>
              <a:ext uri="{FF2B5EF4-FFF2-40B4-BE49-F238E27FC236}">
                <a16:creationId xmlns:a16="http://schemas.microsoft.com/office/drawing/2014/main" xmlns="" id="{83AD4479-171F-4282-A5A0-7A25405D993A}"/>
              </a:ext>
            </a:extLst>
          </p:cNvPr>
          <p:cNvSpPr/>
          <p:nvPr/>
        </p:nvSpPr>
        <p:spPr>
          <a:xfrm>
            <a:off x="5929315" y="3774538"/>
            <a:ext cx="2071688" cy="461665"/>
          </a:xfrm>
          <a:prstGeom prst="rect">
            <a:avLst/>
          </a:prstGeom>
        </p:spPr>
        <p:txBody>
          <a:bodyPr wrap="square">
            <a:spAutoFit/>
          </a:bodyPr>
          <a:lstStyle/>
          <a:p>
            <a:r>
              <a:rPr lang="en-US" altLang="zh-CN" sz="2400" dirty="0" smtClean="0">
                <a:solidFill>
                  <a:schemeClr val="bg1"/>
                </a:solidFill>
              </a:rPr>
              <a:t>2.</a:t>
            </a:r>
            <a:r>
              <a:rPr lang="zh-CN" altLang="en-US" sz="2400" dirty="0" smtClean="0">
                <a:solidFill>
                  <a:schemeClr val="bg1"/>
                </a:solidFill>
              </a:rPr>
              <a:t>长时间停留</a:t>
            </a:r>
            <a:endParaRPr lang="zh-CN" altLang="en-US" sz="2400" dirty="0">
              <a:solidFill>
                <a:schemeClr val="bg1"/>
              </a:solidFill>
            </a:endParaRPr>
          </a:p>
        </p:txBody>
      </p:sp>
      <p:sp>
        <p:nvSpPr>
          <p:cNvPr id="19" name="矩形 18">
            <a:extLst>
              <a:ext uri="{FF2B5EF4-FFF2-40B4-BE49-F238E27FC236}">
                <a16:creationId xmlns:a16="http://schemas.microsoft.com/office/drawing/2014/main" xmlns="" id="{83AD4479-171F-4282-A5A0-7A25405D993A}"/>
              </a:ext>
            </a:extLst>
          </p:cNvPr>
          <p:cNvSpPr/>
          <p:nvPr/>
        </p:nvSpPr>
        <p:spPr>
          <a:xfrm>
            <a:off x="914400" y="4588932"/>
            <a:ext cx="2071688" cy="461665"/>
          </a:xfrm>
          <a:prstGeom prst="rect">
            <a:avLst/>
          </a:prstGeom>
        </p:spPr>
        <p:txBody>
          <a:bodyPr wrap="square">
            <a:spAutoFit/>
          </a:bodyPr>
          <a:lstStyle/>
          <a:p>
            <a:r>
              <a:rPr lang="en-US" altLang="zh-CN" sz="2400" dirty="0" smtClean="0">
                <a:solidFill>
                  <a:schemeClr val="bg1"/>
                </a:solidFill>
              </a:rPr>
              <a:t>3.</a:t>
            </a:r>
            <a:r>
              <a:rPr lang="zh-CN" altLang="en-US" sz="2400" dirty="0" smtClean="0">
                <a:solidFill>
                  <a:schemeClr val="bg1"/>
                </a:solidFill>
              </a:rPr>
              <a:t>阅读效率</a:t>
            </a:r>
            <a:endParaRPr lang="zh-CN" altLang="en-US" sz="2400" dirty="0">
              <a:solidFill>
                <a:schemeClr val="bg1"/>
              </a:solidFill>
            </a:endParaRPr>
          </a:p>
        </p:txBody>
      </p:sp>
      <p:sp>
        <p:nvSpPr>
          <p:cNvPr id="20" name="矩形 19">
            <a:extLst>
              <a:ext uri="{FF2B5EF4-FFF2-40B4-BE49-F238E27FC236}">
                <a16:creationId xmlns:a16="http://schemas.microsoft.com/office/drawing/2014/main" xmlns="" id="{83AD4479-171F-4282-A5A0-7A25405D993A}"/>
              </a:ext>
            </a:extLst>
          </p:cNvPr>
          <p:cNvSpPr/>
          <p:nvPr/>
        </p:nvSpPr>
        <p:spPr>
          <a:xfrm>
            <a:off x="5929315" y="5103275"/>
            <a:ext cx="2071688" cy="830997"/>
          </a:xfrm>
          <a:prstGeom prst="rect">
            <a:avLst/>
          </a:prstGeom>
        </p:spPr>
        <p:txBody>
          <a:bodyPr wrap="square">
            <a:spAutoFit/>
          </a:bodyPr>
          <a:lstStyle/>
          <a:p>
            <a:r>
              <a:rPr lang="en-US" altLang="zh-CN" sz="2400" dirty="0" smtClean="0">
                <a:solidFill>
                  <a:schemeClr val="bg1"/>
                </a:solidFill>
              </a:rPr>
              <a:t>4.</a:t>
            </a:r>
            <a:r>
              <a:rPr lang="zh-CN" altLang="en-US" sz="2400" dirty="0" smtClean="0">
                <a:solidFill>
                  <a:schemeClr val="bg1"/>
                </a:solidFill>
              </a:rPr>
              <a:t>信息层级多样性</a:t>
            </a:r>
            <a:endParaRPr lang="zh-CN" altLang="en-US" sz="2400" dirty="0">
              <a:solidFill>
                <a:schemeClr val="bg1"/>
              </a:solidFill>
            </a:endParaRPr>
          </a:p>
        </p:txBody>
      </p:sp>
    </p:spTree>
    <p:extLst>
      <p:ext uri="{BB962C8B-B14F-4D97-AF65-F5344CB8AC3E}">
        <p14:creationId xmlns:p14="http://schemas.microsoft.com/office/powerpoint/2010/main" xmlns="" val="569147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5"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0" name="矩形 9">
            <a:extLst>
              <a:ext uri="{FF2B5EF4-FFF2-40B4-BE49-F238E27FC236}">
                <a16:creationId xmlns:a16="http://schemas.microsoft.com/office/drawing/2014/main" xmlns="" id="{F75F2595-65C3-4364-83C0-266E50B12FE1}"/>
              </a:ext>
            </a:extLst>
          </p:cNvPr>
          <p:cNvSpPr/>
          <p:nvPr/>
        </p:nvSpPr>
        <p:spPr>
          <a:xfrm>
            <a:off x="671513" y="1469859"/>
            <a:ext cx="7900987" cy="2092881"/>
          </a:xfrm>
          <a:prstGeom prst="rect">
            <a:avLst/>
          </a:prstGeom>
        </p:spPr>
        <p:txBody>
          <a:bodyPr wrap="square">
            <a:spAutoFit/>
          </a:bodyPr>
          <a:lstStyle/>
          <a:p>
            <a:pPr indent="628650" algn="just">
              <a:spcBef>
                <a:spcPts val="600"/>
              </a:spcBef>
              <a:spcAft>
                <a:spcPts val="600"/>
              </a:spcAft>
            </a:pPr>
            <a:r>
              <a:rPr lang="en-US" sz="2400" dirty="0" smtClean="0"/>
              <a:t>1</a:t>
            </a:r>
            <a:r>
              <a:rPr lang="zh-CN" altLang="en-US" sz="2400" dirty="0" smtClean="0"/>
              <a:t>．标签式</a:t>
            </a:r>
            <a:r>
              <a:rPr lang="zh-CN" altLang="en-US" sz="2400" dirty="0" smtClean="0"/>
              <a:t>布局</a:t>
            </a:r>
            <a:endParaRPr lang="en-US" altLang="zh-CN" sz="2400" dirty="0" smtClean="0"/>
          </a:p>
          <a:p>
            <a:pPr indent="628650" algn="just">
              <a:spcBef>
                <a:spcPts val="600"/>
              </a:spcBef>
              <a:spcAft>
                <a:spcPts val="600"/>
              </a:spcAft>
            </a:pPr>
            <a:r>
              <a:rPr lang="zh-CN" altLang="en-US" sz="2400" dirty="0" smtClean="0"/>
              <a:t>标签式布局又称为网格式布局，标签一般承载的都是较为重要的功能，具有很好的视觉层级。标签式布局一般用于展示重要功能的快捷入口，同时也是很好的运营入口，能够很好地吸引用户的目光。</a:t>
            </a:r>
            <a:endParaRPr lang="en-US" altLang="zh-CN" sz="2400" dirty="0" smtClean="0"/>
          </a:p>
        </p:txBody>
      </p:sp>
      <p:sp>
        <p:nvSpPr>
          <p:cNvPr id="1945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9460"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461"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移动</a:t>
            </a:r>
            <a:r>
              <a:rPr lang="en-US" sz="2800" dirty="0" smtClean="0"/>
              <a:t>UI</a:t>
            </a:r>
            <a:r>
              <a:rPr lang="zh-CN" altLang="en-US" sz="2800" dirty="0" smtClean="0"/>
              <a:t>界面布局</a:t>
            </a:r>
            <a:endParaRPr lang="zh-CN" altLang="en-US" sz="2800" dirty="0">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AD423A49-15D4-4B9B-A411-894A53436A6D}"/>
              </a:ext>
            </a:extLst>
          </p:cNvPr>
          <p:cNvSpPr/>
          <p:nvPr/>
        </p:nvSpPr>
        <p:spPr>
          <a:xfrm>
            <a:off x="1385542" y="909903"/>
            <a:ext cx="3603872" cy="461665"/>
          </a:xfrm>
          <a:prstGeom prst="rect">
            <a:avLst/>
          </a:prstGeom>
        </p:spPr>
        <p:txBody>
          <a:bodyPr wrap="none">
            <a:spAutoFit/>
          </a:bodyPr>
          <a:lstStyle/>
          <a:p>
            <a:pPr algn="just"/>
            <a:r>
              <a:rPr lang="zh-CN" altLang="en-US" sz="2400" dirty="0" smtClean="0"/>
              <a:t>认识</a:t>
            </a:r>
            <a:r>
              <a:rPr lang="en-US" sz="2400" dirty="0" smtClean="0"/>
              <a:t>UI</a:t>
            </a:r>
            <a:r>
              <a:rPr lang="zh-CN" altLang="en-US" sz="2400" dirty="0" smtClean="0"/>
              <a:t>界面常见布局形式</a:t>
            </a:r>
            <a:endParaRPr lang="zh-CN" altLang="en-US" sz="2400" dirty="0"/>
          </a:p>
        </p:txBody>
      </p:sp>
      <p:pic>
        <p:nvPicPr>
          <p:cNvPr id="12290" name="Picture 2" descr="snap14640"/>
          <p:cNvPicPr>
            <a:picLocks noChangeAspect="1" noChangeArrowheads="1"/>
          </p:cNvPicPr>
          <p:nvPr/>
        </p:nvPicPr>
        <p:blipFill>
          <a:blip r:embed="rId3" cstate="print"/>
          <a:srcRect/>
          <a:stretch>
            <a:fillRect/>
          </a:stretch>
        </p:blipFill>
        <p:spPr bwMode="auto">
          <a:xfrm>
            <a:off x="1471613" y="3806538"/>
            <a:ext cx="2971799" cy="2237074"/>
          </a:xfrm>
          <a:prstGeom prst="rect">
            <a:avLst/>
          </a:prstGeom>
          <a:noFill/>
        </p:spPr>
      </p:pic>
      <p:pic>
        <p:nvPicPr>
          <p:cNvPr id="12289" name="Picture 1" descr="snap14641"/>
          <p:cNvPicPr>
            <a:picLocks noChangeAspect="1" noChangeArrowheads="1"/>
          </p:cNvPicPr>
          <p:nvPr/>
        </p:nvPicPr>
        <p:blipFill>
          <a:blip r:embed="rId4" cstate="print"/>
          <a:srcRect/>
          <a:stretch>
            <a:fillRect/>
          </a:stretch>
        </p:blipFill>
        <p:spPr bwMode="auto">
          <a:xfrm>
            <a:off x="4872039" y="3792251"/>
            <a:ext cx="2971799" cy="2237074"/>
          </a:xfrm>
          <a:prstGeom prst="rect">
            <a:avLst/>
          </a:prstGeom>
          <a:noFill/>
        </p:spPr>
      </p:pic>
      <p:sp>
        <p:nvSpPr>
          <p:cNvPr id="1229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292"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3"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3058524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3"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843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8436" name="Rectangle 4"/>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矩形 10">
            <a:extLst>
              <a:ext uri="{FF2B5EF4-FFF2-40B4-BE49-F238E27FC236}">
                <a16:creationId xmlns:a16="http://schemas.microsoft.com/office/drawing/2014/main" xmlns="" id="{F75F2595-65C3-4364-83C0-266E50B12FE1}"/>
              </a:ext>
            </a:extLst>
          </p:cNvPr>
          <p:cNvSpPr/>
          <p:nvPr/>
        </p:nvSpPr>
        <p:spPr>
          <a:xfrm>
            <a:off x="671513" y="1469859"/>
            <a:ext cx="7900987" cy="1354217"/>
          </a:xfrm>
          <a:prstGeom prst="rect">
            <a:avLst/>
          </a:prstGeom>
        </p:spPr>
        <p:txBody>
          <a:bodyPr wrap="square">
            <a:spAutoFit/>
          </a:bodyPr>
          <a:lstStyle/>
          <a:p>
            <a:pPr indent="628650" algn="just">
              <a:spcBef>
                <a:spcPts val="600"/>
              </a:spcBef>
              <a:spcAft>
                <a:spcPts val="600"/>
              </a:spcAft>
            </a:pPr>
            <a:r>
              <a:rPr lang="en-US" sz="2400" dirty="0" smtClean="0"/>
              <a:t>2</a:t>
            </a:r>
            <a:r>
              <a:rPr lang="zh-CN" altLang="en-US" sz="2400" dirty="0" smtClean="0"/>
              <a:t>．</a:t>
            </a:r>
            <a:r>
              <a:rPr lang="zh-CN" altLang="en-US" sz="2400" dirty="0" smtClean="0"/>
              <a:t>列表式布局</a:t>
            </a:r>
            <a:endParaRPr lang="en-US" altLang="zh-CN" sz="2400" dirty="0" smtClean="0"/>
          </a:p>
          <a:p>
            <a:pPr indent="628650" algn="just">
              <a:spcBef>
                <a:spcPts val="600"/>
              </a:spcBef>
              <a:spcAft>
                <a:spcPts val="600"/>
              </a:spcAft>
            </a:pPr>
            <a:r>
              <a:rPr lang="zh-CN" altLang="en-US" sz="2400" dirty="0" smtClean="0"/>
              <a:t>列表布局形式是移动</a:t>
            </a:r>
            <a:r>
              <a:rPr lang="en-US" sz="2400" dirty="0" smtClean="0"/>
              <a:t>UI</a:t>
            </a:r>
            <a:r>
              <a:rPr lang="zh-CN" altLang="en-US" sz="2400" dirty="0" smtClean="0"/>
              <a:t>中</a:t>
            </a:r>
            <a:r>
              <a:rPr lang="zh-CN" altLang="en-US" sz="2400" dirty="0" smtClean="0"/>
              <a:t>常见的一种排版布局形式，常用于图文信息组合排列的</a:t>
            </a:r>
            <a:r>
              <a:rPr lang="zh-CN" altLang="en-US" sz="2400" dirty="0" smtClean="0"/>
              <a:t>界面。</a:t>
            </a:r>
            <a:endParaRPr lang="en-US" altLang="zh-CN" sz="2400" dirty="0" smtClean="0"/>
          </a:p>
        </p:txBody>
      </p:sp>
      <p:sp>
        <p:nvSpPr>
          <p:cNvPr id="14"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移动</a:t>
            </a:r>
            <a:r>
              <a:rPr lang="en-US" sz="2800" dirty="0" smtClean="0"/>
              <a:t>UI</a:t>
            </a:r>
            <a:r>
              <a:rPr lang="zh-CN" altLang="en-US" sz="2800" dirty="0" smtClean="0"/>
              <a:t>界面布局</a:t>
            </a:r>
            <a:endParaRPr lang="zh-CN" altLang="en-US" sz="2800" dirty="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xmlns="" id="{AD423A49-15D4-4B9B-A411-894A53436A6D}"/>
              </a:ext>
            </a:extLst>
          </p:cNvPr>
          <p:cNvSpPr/>
          <p:nvPr/>
        </p:nvSpPr>
        <p:spPr>
          <a:xfrm>
            <a:off x="1385542" y="909903"/>
            <a:ext cx="3603872" cy="461665"/>
          </a:xfrm>
          <a:prstGeom prst="rect">
            <a:avLst/>
          </a:prstGeom>
        </p:spPr>
        <p:txBody>
          <a:bodyPr wrap="none">
            <a:spAutoFit/>
          </a:bodyPr>
          <a:lstStyle/>
          <a:p>
            <a:pPr algn="just"/>
            <a:r>
              <a:rPr lang="zh-CN" altLang="en-US" sz="2400" dirty="0" smtClean="0"/>
              <a:t>认识</a:t>
            </a:r>
            <a:r>
              <a:rPr lang="en-US" sz="2400" dirty="0" smtClean="0"/>
              <a:t>UI</a:t>
            </a:r>
            <a:r>
              <a:rPr lang="zh-CN" altLang="en-US" sz="2400" dirty="0" smtClean="0"/>
              <a:t>界面常见布局形式</a:t>
            </a:r>
            <a:endParaRPr lang="zh-CN" altLang="en-US" sz="2400" dirty="0"/>
          </a:p>
        </p:txBody>
      </p:sp>
      <p:pic>
        <p:nvPicPr>
          <p:cNvPr id="11266" name="Picture 2" descr="snap14642"/>
          <p:cNvPicPr>
            <a:picLocks noChangeAspect="1" noChangeArrowheads="1"/>
          </p:cNvPicPr>
          <p:nvPr/>
        </p:nvPicPr>
        <p:blipFill>
          <a:blip r:embed="rId3" cstate="print"/>
          <a:srcRect/>
          <a:stretch>
            <a:fillRect/>
          </a:stretch>
        </p:blipFill>
        <p:spPr bwMode="auto">
          <a:xfrm>
            <a:off x="1228724" y="2943224"/>
            <a:ext cx="3183529" cy="2387647"/>
          </a:xfrm>
          <a:prstGeom prst="rect">
            <a:avLst/>
          </a:prstGeom>
          <a:noFill/>
        </p:spPr>
      </p:pic>
      <p:pic>
        <p:nvPicPr>
          <p:cNvPr id="11265" name="Picture 1" descr="snap14649"/>
          <p:cNvPicPr>
            <a:picLocks noChangeAspect="1" noChangeArrowheads="1"/>
          </p:cNvPicPr>
          <p:nvPr/>
        </p:nvPicPr>
        <p:blipFill>
          <a:blip r:embed="rId4" cstate="print"/>
          <a:srcRect/>
          <a:stretch>
            <a:fillRect/>
          </a:stretch>
        </p:blipFill>
        <p:spPr bwMode="auto">
          <a:xfrm>
            <a:off x="4743450" y="2943226"/>
            <a:ext cx="3171825" cy="2387647"/>
          </a:xfrm>
          <a:prstGeom prst="rect">
            <a:avLst/>
          </a:prstGeom>
          <a:noFill/>
        </p:spPr>
      </p:pic>
      <p:sp>
        <p:nvSpPr>
          <p:cNvPr id="1126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268"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69"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3566105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3"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53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67"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68"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69"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0"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1"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4" name="Rectangle 6"/>
          <p:cNvSpPr>
            <a:spLocks noChangeArrowheads="1"/>
          </p:cNvSpPr>
          <p:nvPr/>
        </p:nvSpPr>
        <p:spPr bwMode="auto">
          <a:xfrm>
            <a:off x="0" y="1209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5" name="Rectangle 7"/>
          <p:cNvSpPr>
            <a:spLocks noChangeArrowheads="1"/>
          </p:cNvSpPr>
          <p:nvPr/>
        </p:nvSpPr>
        <p:spPr bwMode="auto">
          <a:xfrm>
            <a:off x="0" y="1962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416" name="Rectangle 8"/>
          <p:cNvSpPr>
            <a:spLocks noChangeArrowheads="1"/>
          </p:cNvSpPr>
          <p:nvPr/>
        </p:nvSpPr>
        <p:spPr bwMode="auto">
          <a:xfrm>
            <a:off x="0" y="2714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7" name="Rectangle 9"/>
          <p:cNvSpPr>
            <a:spLocks noChangeArrowheads="1"/>
          </p:cNvSpPr>
          <p:nvPr/>
        </p:nvSpPr>
        <p:spPr bwMode="auto">
          <a:xfrm>
            <a:off x="0" y="3467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矩形 21">
            <a:extLst>
              <a:ext uri="{FF2B5EF4-FFF2-40B4-BE49-F238E27FC236}">
                <a16:creationId xmlns:a16="http://schemas.microsoft.com/office/drawing/2014/main" xmlns="" id="{F75F2595-65C3-4364-83C0-266E50B12FE1}"/>
              </a:ext>
            </a:extLst>
          </p:cNvPr>
          <p:cNvSpPr/>
          <p:nvPr/>
        </p:nvSpPr>
        <p:spPr>
          <a:xfrm>
            <a:off x="671513" y="1469859"/>
            <a:ext cx="7900987" cy="1723549"/>
          </a:xfrm>
          <a:prstGeom prst="rect">
            <a:avLst/>
          </a:prstGeom>
        </p:spPr>
        <p:txBody>
          <a:bodyPr wrap="square">
            <a:spAutoFit/>
          </a:bodyPr>
          <a:lstStyle/>
          <a:p>
            <a:pPr indent="628650" algn="just">
              <a:spcBef>
                <a:spcPts val="600"/>
              </a:spcBef>
              <a:spcAft>
                <a:spcPts val="600"/>
              </a:spcAft>
            </a:pPr>
            <a:r>
              <a:rPr lang="en-US" sz="2400" dirty="0" smtClean="0"/>
              <a:t>3</a:t>
            </a:r>
            <a:r>
              <a:rPr lang="zh-CN" altLang="en-US" sz="2400" dirty="0" smtClean="0"/>
              <a:t>．</a:t>
            </a:r>
            <a:r>
              <a:rPr lang="zh-CN" altLang="en-US" sz="2400" dirty="0" smtClean="0"/>
              <a:t>卡片式布局</a:t>
            </a:r>
            <a:endParaRPr lang="en-US" altLang="zh-CN" sz="2400" dirty="0" smtClean="0"/>
          </a:p>
          <a:p>
            <a:pPr indent="628650" algn="just">
              <a:spcBef>
                <a:spcPts val="600"/>
              </a:spcBef>
              <a:spcAft>
                <a:spcPts val="600"/>
              </a:spcAft>
            </a:pPr>
            <a:r>
              <a:rPr lang="zh-CN" altLang="en-US" sz="2400" dirty="0" smtClean="0"/>
              <a:t>从某种程度上来说，卡片式布局是将整个界面的内容切割为多个区域，不仅能够给人很好的视觉一致性，而且更易于设计上的迭代。</a:t>
            </a:r>
            <a:endParaRPr lang="en-US" altLang="zh-CN" sz="2400" dirty="0" smtClean="0"/>
          </a:p>
        </p:txBody>
      </p:sp>
      <p:sp>
        <p:nvSpPr>
          <p:cNvPr id="23"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移动</a:t>
            </a:r>
            <a:r>
              <a:rPr lang="en-US" sz="2800" dirty="0" smtClean="0"/>
              <a:t>UI</a:t>
            </a:r>
            <a:r>
              <a:rPr lang="zh-CN" altLang="en-US" sz="2800" dirty="0" smtClean="0"/>
              <a:t>界面布局</a:t>
            </a:r>
            <a:endParaRPr lang="zh-CN" altLang="en-US" sz="2800" dirty="0">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AD423A49-15D4-4B9B-A411-894A53436A6D}"/>
              </a:ext>
            </a:extLst>
          </p:cNvPr>
          <p:cNvSpPr/>
          <p:nvPr/>
        </p:nvSpPr>
        <p:spPr>
          <a:xfrm>
            <a:off x="1385542" y="909903"/>
            <a:ext cx="3603872" cy="461665"/>
          </a:xfrm>
          <a:prstGeom prst="rect">
            <a:avLst/>
          </a:prstGeom>
        </p:spPr>
        <p:txBody>
          <a:bodyPr wrap="none">
            <a:spAutoFit/>
          </a:bodyPr>
          <a:lstStyle/>
          <a:p>
            <a:pPr algn="just"/>
            <a:r>
              <a:rPr lang="zh-CN" altLang="en-US" sz="2400" dirty="0" smtClean="0"/>
              <a:t>认识</a:t>
            </a:r>
            <a:r>
              <a:rPr lang="en-US" sz="2400" dirty="0" smtClean="0"/>
              <a:t>UI</a:t>
            </a:r>
            <a:r>
              <a:rPr lang="zh-CN" altLang="en-US" sz="2400" dirty="0" smtClean="0"/>
              <a:t>界面常见布局形式</a:t>
            </a:r>
            <a:endParaRPr lang="zh-CN" altLang="en-US" sz="2400" dirty="0"/>
          </a:p>
        </p:txBody>
      </p:sp>
      <p:pic>
        <p:nvPicPr>
          <p:cNvPr id="10242" name="Picture 2" descr="snap11767"/>
          <p:cNvPicPr>
            <a:picLocks noChangeAspect="1" noChangeArrowheads="1"/>
          </p:cNvPicPr>
          <p:nvPr/>
        </p:nvPicPr>
        <p:blipFill>
          <a:blip r:embed="rId3"/>
          <a:srcRect/>
          <a:stretch>
            <a:fillRect/>
          </a:stretch>
        </p:blipFill>
        <p:spPr bwMode="auto">
          <a:xfrm>
            <a:off x="1243013" y="3266354"/>
            <a:ext cx="3271837" cy="2462933"/>
          </a:xfrm>
          <a:prstGeom prst="rect">
            <a:avLst/>
          </a:prstGeom>
          <a:noFill/>
        </p:spPr>
      </p:pic>
      <p:pic>
        <p:nvPicPr>
          <p:cNvPr id="10241" name="Picture 1" descr="snap14645"/>
          <p:cNvPicPr>
            <a:picLocks noChangeAspect="1" noChangeArrowheads="1"/>
          </p:cNvPicPr>
          <p:nvPr/>
        </p:nvPicPr>
        <p:blipFill>
          <a:blip r:embed="rId4"/>
          <a:srcRect/>
          <a:stretch>
            <a:fillRect/>
          </a:stretch>
        </p:blipFill>
        <p:spPr bwMode="auto">
          <a:xfrm>
            <a:off x="4886326" y="3294928"/>
            <a:ext cx="3271837" cy="2462933"/>
          </a:xfrm>
          <a:prstGeom prst="rect">
            <a:avLst/>
          </a:prstGeom>
          <a:noFill/>
        </p:spPr>
      </p:pic>
      <p:sp>
        <p:nvSpPr>
          <p:cNvPr id="102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44"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245"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2458513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2"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434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343"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4"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5"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6"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7"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8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90" name="Rectangle 6"/>
          <p:cNvSpPr>
            <a:spLocks noChangeArrowheads="1"/>
          </p:cNvSpPr>
          <p:nvPr/>
        </p:nvSpPr>
        <p:spPr bwMode="auto">
          <a:xfrm>
            <a:off x="0" y="1028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91" name="Rectangle 7"/>
          <p:cNvSpPr>
            <a:spLocks noChangeArrowheads="1"/>
          </p:cNvSpPr>
          <p:nvPr/>
        </p:nvSpPr>
        <p:spPr bwMode="auto">
          <a:xfrm>
            <a:off x="0" y="1600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92" name="Rectangle 8"/>
          <p:cNvSpPr>
            <a:spLocks noChangeArrowheads="1"/>
          </p:cNvSpPr>
          <p:nvPr/>
        </p:nvSpPr>
        <p:spPr bwMode="auto">
          <a:xfrm>
            <a:off x="0" y="2171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93" name="Rectangle 9"/>
          <p:cNvSpPr>
            <a:spLocks noChangeArrowheads="1"/>
          </p:cNvSpPr>
          <p:nvPr/>
        </p:nvSpPr>
        <p:spPr bwMode="auto">
          <a:xfrm>
            <a:off x="0" y="2743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5" name="矩形 24">
            <a:extLst>
              <a:ext uri="{FF2B5EF4-FFF2-40B4-BE49-F238E27FC236}">
                <a16:creationId xmlns:a16="http://schemas.microsoft.com/office/drawing/2014/main" xmlns="" id="{F75F2595-65C3-4364-83C0-266E50B12FE1}"/>
              </a:ext>
            </a:extLst>
          </p:cNvPr>
          <p:cNvSpPr/>
          <p:nvPr/>
        </p:nvSpPr>
        <p:spPr>
          <a:xfrm>
            <a:off x="671513" y="1469859"/>
            <a:ext cx="7900987" cy="2462213"/>
          </a:xfrm>
          <a:prstGeom prst="rect">
            <a:avLst/>
          </a:prstGeom>
        </p:spPr>
        <p:txBody>
          <a:bodyPr wrap="square">
            <a:spAutoFit/>
          </a:bodyPr>
          <a:lstStyle/>
          <a:p>
            <a:pPr indent="628650" algn="just">
              <a:spcBef>
                <a:spcPts val="600"/>
              </a:spcBef>
              <a:spcAft>
                <a:spcPts val="600"/>
              </a:spcAft>
            </a:pPr>
            <a:r>
              <a:rPr lang="en-US" sz="2400" dirty="0" smtClean="0"/>
              <a:t>4</a:t>
            </a:r>
            <a:r>
              <a:rPr lang="zh-CN" altLang="en-US" sz="2400" dirty="0" smtClean="0"/>
              <a:t>．</a:t>
            </a:r>
            <a:r>
              <a:rPr lang="zh-CN" altLang="en-US" sz="2400" dirty="0" smtClean="0"/>
              <a:t>瀑布流布局</a:t>
            </a:r>
            <a:endParaRPr lang="en-US" altLang="zh-CN" sz="2400" dirty="0" smtClean="0"/>
          </a:p>
          <a:p>
            <a:pPr indent="628650" algn="just">
              <a:spcBef>
                <a:spcPts val="600"/>
              </a:spcBef>
              <a:spcAft>
                <a:spcPts val="600"/>
              </a:spcAft>
            </a:pPr>
            <a:r>
              <a:rPr lang="zh-CN" altLang="en-US" sz="2400" dirty="0" smtClean="0"/>
              <a:t>在</a:t>
            </a:r>
            <a:r>
              <a:rPr lang="en-US" sz="2400" dirty="0" smtClean="0"/>
              <a:t>UI</a:t>
            </a:r>
            <a:r>
              <a:rPr lang="zh-CN" altLang="en-US" sz="2400" dirty="0" smtClean="0"/>
              <a:t>中</a:t>
            </a:r>
            <a:r>
              <a:rPr lang="zh-CN" altLang="en-US" sz="2400" dirty="0" smtClean="0"/>
              <a:t>使用大小不一的卡片进行布局设计时，能够使界面产生错落的视觉效果，这样的布局形式就称为瀑布流布局。当用户仅仅通过图片就可以获取到自己想要获取的信息时，非常适合使用瀑布流的布局形式，瀑布流布局非常适合图片或视频等内容的表现。</a:t>
            </a:r>
            <a:endParaRPr lang="en-US" altLang="zh-CN" sz="2400" dirty="0" smtClean="0"/>
          </a:p>
        </p:txBody>
      </p:sp>
      <p:sp>
        <p:nvSpPr>
          <p:cNvPr id="26"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移动</a:t>
            </a:r>
            <a:r>
              <a:rPr lang="en-US" sz="2800" dirty="0" smtClean="0"/>
              <a:t>UI</a:t>
            </a:r>
            <a:r>
              <a:rPr lang="zh-CN" altLang="en-US" sz="2800" dirty="0" smtClean="0"/>
              <a:t>界面布局</a:t>
            </a:r>
            <a:endParaRPr lang="zh-CN" altLang="en-US" sz="2800" dirty="0">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AD423A49-15D4-4B9B-A411-894A53436A6D}"/>
              </a:ext>
            </a:extLst>
          </p:cNvPr>
          <p:cNvSpPr/>
          <p:nvPr/>
        </p:nvSpPr>
        <p:spPr>
          <a:xfrm>
            <a:off x="1385542" y="909903"/>
            <a:ext cx="3603872" cy="461665"/>
          </a:xfrm>
          <a:prstGeom prst="rect">
            <a:avLst/>
          </a:prstGeom>
        </p:spPr>
        <p:txBody>
          <a:bodyPr wrap="none">
            <a:spAutoFit/>
          </a:bodyPr>
          <a:lstStyle/>
          <a:p>
            <a:pPr algn="just"/>
            <a:r>
              <a:rPr lang="zh-CN" altLang="en-US" sz="2400" dirty="0" smtClean="0"/>
              <a:t>认识</a:t>
            </a:r>
            <a:r>
              <a:rPr lang="en-US" sz="2400" dirty="0" smtClean="0"/>
              <a:t>UI</a:t>
            </a:r>
            <a:r>
              <a:rPr lang="zh-CN" altLang="en-US" sz="2400" dirty="0" smtClean="0"/>
              <a:t>界面常见布局形式</a:t>
            </a:r>
            <a:endParaRPr lang="zh-CN" altLang="en-US" sz="2400" dirty="0"/>
          </a:p>
        </p:txBody>
      </p:sp>
      <p:pic>
        <p:nvPicPr>
          <p:cNvPr id="9218" name="Picture 2" descr="snap14643"/>
          <p:cNvPicPr>
            <a:picLocks noChangeAspect="1" noChangeArrowheads="1"/>
          </p:cNvPicPr>
          <p:nvPr/>
        </p:nvPicPr>
        <p:blipFill>
          <a:blip r:embed="rId3" cstate="print"/>
          <a:srcRect/>
          <a:stretch>
            <a:fillRect/>
          </a:stretch>
        </p:blipFill>
        <p:spPr bwMode="auto">
          <a:xfrm>
            <a:off x="1514474" y="3981678"/>
            <a:ext cx="2939745" cy="2204809"/>
          </a:xfrm>
          <a:prstGeom prst="rect">
            <a:avLst/>
          </a:prstGeom>
          <a:noFill/>
        </p:spPr>
      </p:pic>
      <p:pic>
        <p:nvPicPr>
          <p:cNvPr id="9217" name="Picture 1" descr="snap14647"/>
          <p:cNvPicPr>
            <a:picLocks noChangeAspect="1" noChangeArrowheads="1"/>
          </p:cNvPicPr>
          <p:nvPr/>
        </p:nvPicPr>
        <p:blipFill>
          <a:blip r:embed="rId4" cstate="print"/>
          <a:srcRect/>
          <a:stretch>
            <a:fillRect/>
          </a:stretch>
        </p:blipFill>
        <p:spPr bwMode="auto">
          <a:xfrm>
            <a:off x="4957762" y="3981679"/>
            <a:ext cx="2928937" cy="2204809"/>
          </a:xfrm>
          <a:prstGeom prst="rect">
            <a:avLst/>
          </a:prstGeom>
          <a:noFill/>
        </p:spPr>
      </p:pic>
      <p:sp>
        <p:nvSpPr>
          <p:cNvPr id="921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20"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1"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248845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2"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5367"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68" name="Rectangle 8"/>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69" name="Rectangle 9"/>
          <p:cNvSpPr>
            <a:spLocks noChangeArrowheads="1"/>
          </p:cNvSpPr>
          <p:nvPr/>
        </p:nvSpPr>
        <p:spPr bwMode="auto">
          <a:xfrm>
            <a:off x="0" y="14668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70" name="Rectangle 10"/>
          <p:cNvSpPr>
            <a:spLocks noChangeArrowheads="1"/>
          </p:cNvSpPr>
          <p:nvPr/>
        </p:nvSpPr>
        <p:spPr bwMode="auto">
          <a:xfrm>
            <a:off x="0" y="2428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1" name="Rectangle 11"/>
          <p:cNvSpPr>
            <a:spLocks noChangeArrowheads="1"/>
          </p:cNvSpPr>
          <p:nvPr/>
        </p:nvSpPr>
        <p:spPr bwMode="auto">
          <a:xfrm>
            <a:off x="0" y="2933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72" name="Rectangle 12"/>
          <p:cNvSpPr>
            <a:spLocks noChangeArrowheads="1"/>
          </p:cNvSpPr>
          <p:nvPr/>
        </p:nvSpPr>
        <p:spPr bwMode="auto">
          <a:xfrm>
            <a:off x="0" y="3438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3" name="Rectangle 13"/>
          <p:cNvSpPr>
            <a:spLocks noChangeArrowheads="1"/>
          </p:cNvSpPr>
          <p:nvPr/>
        </p:nvSpPr>
        <p:spPr bwMode="auto">
          <a:xfrm>
            <a:off x="0" y="3943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9"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80" name="Rectangle 20"/>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1" name="Rectangle 21"/>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2" name="Rectangle 22"/>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3" name="Rectangle 23"/>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4" name="Rectangle 24"/>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矩形 25">
            <a:extLst>
              <a:ext uri="{FF2B5EF4-FFF2-40B4-BE49-F238E27FC236}">
                <a16:creationId xmlns:a16="http://schemas.microsoft.com/office/drawing/2014/main" xmlns="" id="{F75F2595-65C3-4364-83C0-266E50B12FE1}"/>
              </a:ext>
            </a:extLst>
          </p:cNvPr>
          <p:cNvSpPr/>
          <p:nvPr/>
        </p:nvSpPr>
        <p:spPr>
          <a:xfrm>
            <a:off x="671513" y="1469859"/>
            <a:ext cx="7900987" cy="2092881"/>
          </a:xfrm>
          <a:prstGeom prst="rect">
            <a:avLst/>
          </a:prstGeom>
        </p:spPr>
        <p:txBody>
          <a:bodyPr wrap="square">
            <a:spAutoFit/>
          </a:bodyPr>
          <a:lstStyle/>
          <a:p>
            <a:pPr indent="628650" algn="just">
              <a:spcBef>
                <a:spcPts val="600"/>
              </a:spcBef>
              <a:spcAft>
                <a:spcPts val="600"/>
              </a:spcAft>
            </a:pPr>
            <a:r>
              <a:rPr lang="en-US" sz="2400" dirty="0" smtClean="0"/>
              <a:t>5</a:t>
            </a:r>
            <a:r>
              <a:rPr lang="zh-CN" altLang="en-US" sz="2400" dirty="0" smtClean="0"/>
              <a:t>．</a:t>
            </a:r>
            <a:r>
              <a:rPr lang="zh-CN" altLang="en-US" sz="2400" dirty="0" smtClean="0"/>
              <a:t>多面板布局</a:t>
            </a:r>
            <a:endParaRPr lang="en-US" altLang="zh-CN" sz="2400" dirty="0" smtClean="0"/>
          </a:p>
          <a:p>
            <a:pPr indent="628650" algn="just">
              <a:spcBef>
                <a:spcPts val="600"/>
              </a:spcBef>
              <a:spcAft>
                <a:spcPts val="600"/>
              </a:spcAft>
            </a:pPr>
            <a:r>
              <a:rPr lang="zh-CN" altLang="en-US" sz="2400" dirty="0" smtClean="0"/>
              <a:t>多面板布局很像是竖屏排列的选项卡，在一个界面中可以展示更多的信息量，提高用户的操作效率，适合分类和内容都比较多的情形，多用于电商</a:t>
            </a:r>
            <a:r>
              <a:rPr lang="en-US" sz="2400" dirty="0" smtClean="0"/>
              <a:t>APP</a:t>
            </a:r>
            <a:r>
              <a:rPr lang="zh-CN" altLang="en-US" sz="2400" dirty="0" smtClean="0"/>
              <a:t>的</a:t>
            </a:r>
            <a:r>
              <a:rPr lang="zh-CN" altLang="en-US" sz="2400" dirty="0" smtClean="0"/>
              <a:t>分类界面或者品牌筛选界面。</a:t>
            </a:r>
            <a:endParaRPr lang="en-US" altLang="zh-CN" sz="2400" dirty="0" smtClean="0"/>
          </a:p>
        </p:txBody>
      </p:sp>
      <p:sp>
        <p:nvSpPr>
          <p:cNvPr id="28"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移动</a:t>
            </a:r>
            <a:r>
              <a:rPr lang="en-US" sz="2800" dirty="0" smtClean="0"/>
              <a:t>UI</a:t>
            </a:r>
            <a:r>
              <a:rPr lang="zh-CN" altLang="en-US" sz="2800" dirty="0" smtClean="0"/>
              <a:t>界面布局</a:t>
            </a:r>
            <a:endParaRPr lang="zh-CN" altLang="en-US" sz="2800" dirty="0">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xmlns="" id="{AD423A49-15D4-4B9B-A411-894A53436A6D}"/>
              </a:ext>
            </a:extLst>
          </p:cNvPr>
          <p:cNvSpPr/>
          <p:nvPr/>
        </p:nvSpPr>
        <p:spPr>
          <a:xfrm>
            <a:off x="1385542" y="909903"/>
            <a:ext cx="3603872" cy="461665"/>
          </a:xfrm>
          <a:prstGeom prst="rect">
            <a:avLst/>
          </a:prstGeom>
        </p:spPr>
        <p:txBody>
          <a:bodyPr wrap="none">
            <a:spAutoFit/>
          </a:bodyPr>
          <a:lstStyle/>
          <a:p>
            <a:pPr algn="just"/>
            <a:r>
              <a:rPr lang="zh-CN" altLang="en-US" sz="2400" dirty="0" smtClean="0"/>
              <a:t>认识</a:t>
            </a:r>
            <a:r>
              <a:rPr lang="en-US" sz="2400" dirty="0" smtClean="0"/>
              <a:t>UI</a:t>
            </a:r>
            <a:r>
              <a:rPr lang="zh-CN" altLang="en-US" sz="2400" dirty="0" smtClean="0"/>
              <a:t>界面常见布局形式</a:t>
            </a:r>
            <a:endParaRPr lang="zh-CN" altLang="en-US" sz="2400" dirty="0"/>
          </a:p>
        </p:txBody>
      </p:sp>
      <p:pic>
        <p:nvPicPr>
          <p:cNvPr id="8196" name="Picture 4" descr="snap11772"/>
          <p:cNvPicPr>
            <a:picLocks noChangeAspect="1" noChangeArrowheads="1"/>
          </p:cNvPicPr>
          <p:nvPr/>
        </p:nvPicPr>
        <p:blipFill>
          <a:blip r:embed="rId3" cstate="print"/>
          <a:srcRect/>
          <a:stretch>
            <a:fillRect/>
          </a:stretch>
        </p:blipFill>
        <p:spPr bwMode="auto">
          <a:xfrm>
            <a:off x="1385888" y="3589250"/>
            <a:ext cx="1443038" cy="2559138"/>
          </a:xfrm>
          <a:prstGeom prst="rect">
            <a:avLst/>
          </a:prstGeom>
          <a:noFill/>
        </p:spPr>
      </p:pic>
      <p:pic>
        <p:nvPicPr>
          <p:cNvPr id="8195" name="Picture 3" descr="snap11773"/>
          <p:cNvPicPr>
            <a:picLocks noChangeAspect="1" noChangeArrowheads="1"/>
          </p:cNvPicPr>
          <p:nvPr/>
        </p:nvPicPr>
        <p:blipFill>
          <a:blip r:embed="rId4" cstate="print"/>
          <a:srcRect/>
          <a:stretch>
            <a:fillRect/>
          </a:stretch>
        </p:blipFill>
        <p:spPr bwMode="auto">
          <a:xfrm>
            <a:off x="2928940" y="3594013"/>
            <a:ext cx="1443038" cy="2559138"/>
          </a:xfrm>
          <a:prstGeom prst="rect">
            <a:avLst/>
          </a:prstGeom>
          <a:noFill/>
        </p:spPr>
      </p:pic>
      <p:pic>
        <p:nvPicPr>
          <p:cNvPr id="8194" name="Picture 2" descr="snap11774"/>
          <p:cNvPicPr>
            <a:picLocks noChangeAspect="1" noChangeArrowheads="1"/>
          </p:cNvPicPr>
          <p:nvPr/>
        </p:nvPicPr>
        <p:blipFill>
          <a:blip r:embed="rId5" cstate="print"/>
          <a:srcRect/>
          <a:stretch>
            <a:fillRect/>
          </a:stretch>
        </p:blipFill>
        <p:spPr bwMode="auto">
          <a:xfrm>
            <a:off x="4471994" y="3598776"/>
            <a:ext cx="1431764" cy="2559137"/>
          </a:xfrm>
          <a:prstGeom prst="rect">
            <a:avLst/>
          </a:prstGeom>
          <a:noFill/>
        </p:spPr>
      </p:pic>
      <p:pic>
        <p:nvPicPr>
          <p:cNvPr id="8193" name="Picture 1" descr="snap11775"/>
          <p:cNvPicPr>
            <a:picLocks noChangeAspect="1" noChangeArrowheads="1"/>
          </p:cNvPicPr>
          <p:nvPr/>
        </p:nvPicPr>
        <p:blipFill>
          <a:blip r:embed="rId6" cstate="print"/>
          <a:srcRect/>
          <a:stretch>
            <a:fillRect/>
          </a:stretch>
        </p:blipFill>
        <p:spPr bwMode="auto">
          <a:xfrm>
            <a:off x="6015046" y="3603538"/>
            <a:ext cx="1443038" cy="2559138"/>
          </a:xfrm>
          <a:prstGeom prst="rect">
            <a:avLst/>
          </a:prstGeom>
          <a:noFill/>
        </p:spPr>
      </p:pic>
      <p:sp>
        <p:nvSpPr>
          <p:cNvPr id="81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198" name="Rectangle 6"/>
          <p:cNvSpPr>
            <a:spLocks noChangeArrowheads="1"/>
          </p:cNvSpPr>
          <p:nvPr/>
        </p:nvSpPr>
        <p:spPr bwMode="auto">
          <a:xfrm>
            <a:off x="0" y="2162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199" name="Rectangle 7"/>
          <p:cNvSpPr>
            <a:spLocks noChangeArrowheads="1"/>
          </p:cNvSpPr>
          <p:nvPr/>
        </p:nvSpPr>
        <p:spPr bwMode="auto">
          <a:xfrm>
            <a:off x="0" y="4324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0" name="Rectangle 8"/>
          <p:cNvSpPr>
            <a:spLocks noChangeArrowheads="1"/>
          </p:cNvSpPr>
          <p:nvPr/>
        </p:nvSpPr>
        <p:spPr bwMode="auto">
          <a:xfrm>
            <a:off x="0" y="6486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1" name="Rectangle 9"/>
          <p:cNvSpPr>
            <a:spLocks noChangeArrowheads="1"/>
          </p:cNvSpPr>
          <p:nvPr/>
        </p:nvSpPr>
        <p:spPr bwMode="auto">
          <a:xfrm>
            <a:off x="0" y="8648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2820383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1" descr="未标题1-2.png">
            <a:extLst>
              <a:ext uri="{FF2B5EF4-FFF2-40B4-BE49-F238E27FC236}">
                <a16:creationId xmlns:a16="http://schemas.microsoft.com/office/drawing/2014/main" xmlns=""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xmlns=""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22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295"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6"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7"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8"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9"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矩形 26">
            <a:extLst>
              <a:ext uri="{FF2B5EF4-FFF2-40B4-BE49-F238E27FC236}">
                <a16:creationId xmlns:a16="http://schemas.microsoft.com/office/drawing/2014/main" xmlns="" id="{F75F2595-65C3-4364-83C0-266E50B12FE1}"/>
              </a:ext>
            </a:extLst>
          </p:cNvPr>
          <p:cNvSpPr/>
          <p:nvPr/>
        </p:nvSpPr>
        <p:spPr>
          <a:xfrm>
            <a:off x="671513" y="1469859"/>
            <a:ext cx="7900987" cy="2092881"/>
          </a:xfrm>
          <a:prstGeom prst="rect">
            <a:avLst/>
          </a:prstGeom>
        </p:spPr>
        <p:txBody>
          <a:bodyPr wrap="square">
            <a:spAutoFit/>
          </a:bodyPr>
          <a:lstStyle/>
          <a:p>
            <a:pPr indent="628650" algn="just">
              <a:spcBef>
                <a:spcPts val="600"/>
              </a:spcBef>
              <a:spcAft>
                <a:spcPts val="600"/>
              </a:spcAft>
            </a:pPr>
            <a:r>
              <a:rPr lang="en-US" sz="2400" dirty="0" smtClean="0"/>
              <a:t>6</a:t>
            </a:r>
            <a:r>
              <a:rPr lang="zh-CN" altLang="en-US" sz="2400" dirty="0" smtClean="0"/>
              <a:t>．</a:t>
            </a:r>
            <a:r>
              <a:rPr lang="zh-CN" altLang="en-US" sz="2400" dirty="0" smtClean="0"/>
              <a:t>手风琴布局</a:t>
            </a:r>
            <a:endParaRPr lang="en-US" altLang="zh-CN" sz="2400" dirty="0" smtClean="0"/>
          </a:p>
          <a:p>
            <a:pPr indent="628650" algn="just">
              <a:spcBef>
                <a:spcPts val="600"/>
              </a:spcBef>
              <a:spcAft>
                <a:spcPts val="600"/>
              </a:spcAft>
            </a:pPr>
            <a:r>
              <a:rPr lang="zh-CN" altLang="en-US" sz="2400" dirty="0" smtClean="0"/>
              <a:t>手风琴布局常用于界面中包含两级结构的内容，用户点击分类名称可以展于显示该分类中的二级内容，在不需要使用的时候，该部分内容默认是隐藏的。手风琴布局能够承载较多的信息内容，同时保持</a:t>
            </a:r>
            <a:r>
              <a:rPr lang="en-US" sz="2400" dirty="0" smtClean="0"/>
              <a:t>UI</a:t>
            </a:r>
            <a:r>
              <a:rPr lang="zh-CN" altLang="en-US" sz="2400" dirty="0" smtClean="0"/>
              <a:t>的</a:t>
            </a:r>
            <a:r>
              <a:rPr lang="zh-CN" altLang="en-US" sz="2400" dirty="0" smtClean="0"/>
              <a:t>简洁。</a:t>
            </a:r>
            <a:endParaRPr lang="en-US" altLang="zh-CN" sz="2400" dirty="0" smtClean="0"/>
          </a:p>
        </p:txBody>
      </p:sp>
      <p:sp>
        <p:nvSpPr>
          <p:cNvPr id="28" name="文本框 7">
            <a:extLst>
              <a:ext uri="{FF2B5EF4-FFF2-40B4-BE49-F238E27FC236}">
                <a16:creationId xmlns:a16="http://schemas.microsoft.com/office/drawing/2014/main" xmlns=""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移动</a:t>
            </a:r>
            <a:r>
              <a:rPr lang="en-US" sz="2800" dirty="0" smtClean="0"/>
              <a:t>UI</a:t>
            </a:r>
            <a:r>
              <a:rPr lang="zh-CN" altLang="en-US" sz="2800" dirty="0" smtClean="0"/>
              <a:t>界面布局</a:t>
            </a:r>
            <a:endParaRPr lang="zh-CN" altLang="en-US" sz="2800" dirty="0">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xmlns="" id="{AD423A49-15D4-4B9B-A411-894A53436A6D}"/>
              </a:ext>
            </a:extLst>
          </p:cNvPr>
          <p:cNvSpPr/>
          <p:nvPr/>
        </p:nvSpPr>
        <p:spPr>
          <a:xfrm>
            <a:off x="1385542" y="909903"/>
            <a:ext cx="3603872" cy="461665"/>
          </a:xfrm>
          <a:prstGeom prst="rect">
            <a:avLst/>
          </a:prstGeom>
        </p:spPr>
        <p:txBody>
          <a:bodyPr wrap="none">
            <a:spAutoFit/>
          </a:bodyPr>
          <a:lstStyle/>
          <a:p>
            <a:pPr algn="just"/>
            <a:r>
              <a:rPr lang="zh-CN" altLang="en-US" sz="2400" dirty="0" smtClean="0"/>
              <a:t>认识</a:t>
            </a:r>
            <a:r>
              <a:rPr lang="en-US" sz="2400" dirty="0" smtClean="0"/>
              <a:t>UI</a:t>
            </a:r>
            <a:r>
              <a:rPr lang="zh-CN" altLang="en-US" sz="2400" dirty="0" smtClean="0"/>
              <a:t>界面常见布局形式</a:t>
            </a:r>
            <a:endParaRPr lang="zh-CN" altLang="en-US" sz="2400" dirty="0"/>
          </a:p>
        </p:txBody>
      </p:sp>
      <p:pic>
        <p:nvPicPr>
          <p:cNvPr id="7170" name="Picture 2" descr="snap14650"/>
          <p:cNvPicPr>
            <a:picLocks noChangeAspect="1" noChangeArrowheads="1"/>
          </p:cNvPicPr>
          <p:nvPr/>
        </p:nvPicPr>
        <p:blipFill>
          <a:blip r:embed="rId3" cstate="print"/>
          <a:srcRect/>
          <a:stretch>
            <a:fillRect/>
          </a:stretch>
        </p:blipFill>
        <p:spPr bwMode="auto">
          <a:xfrm>
            <a:off x="1157288" y="3841862"/>
            <a:ext cx="3114675" cy="2344626"/>
          </a:xfrm>
          <a:prstGeom prst="rect">
            <a:avLst/>
          </a:prstGeom>
          <a:noFill/>
        </p:spPr>
      </p:pic>
      <p:pic>
        <p:nvPicPr>
          <p:cNvPr id="7169" name="Picture 1" descr="snap11776"/>
          <p:cNvPicPr>
            <a:picLocks noChangeAspect="1" noChangeArrowheads="1"/>
          </p:cNvPicPr>
          <p:nvPr/>
        </p:nvPicPr>
        <p:blipFill>
          <a:blip r:embed="rId4" cstate="print"/>
          <a:srcRect/>
          <a:stretch>
            <a:fillRect/>
          </a:stretch>
        </p:blipFill>
        <p:spPr bwMode="auto">
          <a:xfrm>
            <a:off x="4743450" y="3827576"/>
            <a:ext cx="3114675" cy="2344626"/>
          </a:xfrm>
          <a:prstGeom prst="rect">
            <a:avLst/>
          </a:prstGeom>
          <a:noFill/>
        </p:spPr>
      </p:pic>
      <p:sp>
        <p:nvSpPr>
          <p:cNvPr id="717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172"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173"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239151257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4557</TotalTime>
  <Words>1446</Words>
  <Application>Microsoft Office PowerPoint</Application>
  <PresentationFormat>全屏显示(4:3)</PresentationFormat>
  <Paragraphs>186</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zzzzzzzzzzzzzzzzzzzz</cp:lastModifiedBy>
  <cp:revision>299</cp:revision>
  <dcterms:created xsi:type="dcterms:W3CDTF">2018-03-02T06:04:30Z</dcterms:created>
  <dcterms:modified xsi:type="dcterms:W3CDTF">2020-03-02T09:55:15Z</dcterms:modified>
</cp:coreProperties>
</file>